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57" r:id="rId5"/>
    <p:sldId id="259" r:id="rId6"/>
    <p:sldId id="260"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0" autoAdjust="0"/>
    <p:restoredTop sz="94660"/>
  </p:normalViewPr>
  <p:slideViewPr>
    <p:cSldViewPr>
      <p:cViewPr>
        <p:scale>
          <a:sx n="80" d="100"/>
          <a:sy n="80" d="100"/>
        </p:scale>
        <p:origin x="-183" y="-6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E2F574-0B66-42A7-94B1-444B312FFC1F}" type="datetimeFigureOut">
              <a:rPr lang="en-US"/>
              <a:pPr>
                <a:defRPr/>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761594-45DC-4DBB-B440-AB4A71F82692}" type="slidenum">
              <a:rPr lang="en-US"/>
              <a:pPr>
                <a:defRPr/>
              </a:pPr>
              <a:t>‹#›</a:t>
            </a:fld>
            <a:endParaRPr lang="en-US"/>
          </a:p>
        </p:txBody>
      </p:sp>
    </p:spTree>
    <p:extLst>
      <p:ext uri="{BB962C8B-B14F-4D97-AF65-F5344CB8AC3E}">
        <p14:creationId xmlns:p14="http://schemas.microsoft.com/office/powerpoint/2010/main" val="365273676"/>
      </p:ext>
    </p:extLst>
  </p:cSld>
  <p:clrMapOvr>
    <a:masterClrMapping/>
  </p:clrMapOvr>
  <p:transition advClick="0" advTm="8000">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2265C9-F900-4EEC-94BB-CE4A1BECFEA0}" type="datetimeFigureOut">
              <a:rPr lang="en-US"/>
              <a:pPr>
                <a:defRPr/>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677DDB-C32D-44CA-A3E7-C02D8B042B84}" type="slidenum">
              <a:rPr lang="en-US"/>
              <a:pPr>
                <a:defRPr/>
              </a:pPr>
              <a:t>‹#›</a:t>
            </a:fld>
            <a:endParaRPr lang="en-US"/>
          </a:p>
        </p:txBody>
      </p:sp>
    </p:spTree>
    <p:extLst>
      <p:ext uri="{BB962C8B-B14F-4D97-AF65-F5344CB8AC3E}">
        <p14:creationId xmlns:p14="http://schemas.microsoft.com/office/powerpoint/2010/main" val="2809891154"/>
      </p:ext>
    </p:extLst>
  </p:cSld>
  <p:clrMapOvr>
    <a:masterClrMapping/>
  </p:clrMapOvr>
  <p:transition advClick="0" advTm="8000">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C902DA-A76C-42BA-849E-A2F8B8873824}" type="datetimeFigureOut">
              <a:rPr lang="en-US"/>
              <a:pPr>
                <a:defRPr/>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5645D6-EB09-4423-AB58-3EB2AF77D582}" type="slidenum">
              <a:rPr lang="en-US"/>
              <a:pPr>
                <a:defRPr/>
              </a:pPr>
              <a:t>‹#›</a:t>
            </a:fld>
            <a:endParaRPr lang="en-US"/>
          </a:p>
        </p:txBody>
      </p:sp>
    </p:spTree>
    <p:extLst>
      <p:ext uri="{BB962C8B-B14F-4D97-AF65-F5344CB8AC3E}">
        <p14:creationId xmlns:p14="http://schemas.microsoft.com/office/powerpoint/2010/main" val="3543067813"/>
      </p:ext>
    </p:extLst>
  </p:cSld>
  <p:clrMapOvr>
    <a:masterClrMapping/>
  </p:clrMapOvr>
  <p:transition advClick="0" advTm="8000">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D73747-4E79-420B-8FE9-29FD717DF3DF}" type="datetimeFigureOut">
              <a:rPr lang="en-US"/>
              <a:pPr>
                <a:defRPr/>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083FA-093E-4A91-BF82-C6758EDF9A7D}" type="slidenum">
              <a:rPr lang="en-US"/>
              <a:pPr>
                <a:defRPr/>
              </a:pPr>
              <a:t>‹#›</a:t>
            </a:fld>
            <a:endParaRPr lang="en-US"/>
          </a:p>
        </p:txBody>
      </p:sp>
    </p:spTree>
    <p:extLst>
      <p:ext uri="{BB962C8B-B14F-4D97-AF65-F5344CB8AC3E}">
        <p14:creationId xmlns:p14="http://schemas.microsoft.com/office/powerpoint/2010/main" val="387283118"/>
      </p:ext>
    </p:extLst>
  </p:cSld>
  <p:clrMapOvr>
    <a:masterClrMapping/>
  </p:clrMapOvr>
  <p:transition advClick="0" advTm="8000">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17C791-D617-40A4-8EFF-74A72D90A7FE}" type="datetimeFigureOut">
              <a:rPr lang="en-US"/>
              <a:pPr>
                <a:defRPr/>
              </a:pPr>
              <a:t>8/25/2015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4916C8-091E-49D9-9418-0922CEE6BC22}" type="slidenum">
              <a:rPr lang="en-US"/>
              <a:pPr>
                <a:defRPr/>
              </a:pPr>
              <a:t>‹#›</a:t>
            </a:fld>
            <a:endParaRPr lang="en-US"/>
          </a:p>
        </p:txBody>
      </p:sp>
    </p:spTree>
    <p:extLst>
      <p:ext uri="{BB962C8B-B14F-4D97-AF65-F5344CB8AC3E}">
        <p14:creationId xmlns:p14="http://schemas.microsoft.com/office/powerpoint/2010/main" val="256038149"/>
      </p:ext>
    </p:extLst>
  </p:cSld>
  <p:clrMapOvr>
    <a:masterClrMapping/>
  </p:clrMapOvr>
  <p:transition advClick="0" advTm="8000">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C39E90-0A1F-4A65-8311-48692BFFF39D}" type="datetimeFigureOut">
              <a:rPr lang="en-US"/>
              <a:pPr>
                <a:defRPr/>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3B1EC0-C61A-4AE5-A9B9-94EB33AC1D07}" type="slidenum">
              <a:rPr lang="en-US"/>
              <a:pPr>
                <a:defRPr/>
              </a:pPr>
              <a:t>‹#›</a:t>
            </a:fld>
            <a:endParaRPr lang="en-US"/>
          </a:p>
        </p:txBody>
      </p:sp>
    </p:spTree>
    <p:extLst>
      <p:ext uri="{BB962C8B-B14F-4D97-AF65-F5344CB8AC3E}">
        <p14:creationId xmlns:p14="http://schemas.microsoft.com/office/powerpoint/2010/main" val="1987239283"/>
      </p:ext>
    </p:extLst>
  </p:cSld>
  <p:clrMapOvr>
    <a:masterClrMapping/>
  </p:clrMapOvr>
  <p:transition advClick="0" advTm="8000">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2327651-6742-4267-988A-7666F9E5F546}" type="datetimeFigureOut">
              <a:rPr lang="en-US"/>
              <a:pPr>
                <a:defRPr/>
              </a:pPr>
              <a:t>8/25/2015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B464299-6455-403E-8146-9199391E9099}" type="slidenum">
              <a:rPr lang="en-US"/>
              <a:pPr>
                <a:defRPr/>
              </a:pPr>
              <a:t>‹#›</a:t>
            </a:fld>
            <a:endParaRPr lang="en-US"/>
          </a:p>
        </p:txBody>
      </p:sp>
    </p:spTree>
    <p:extLst>
      <p:ext uri="{BB962C8B-B14F-4D97-AF65-F5344CB8AC3E}">
        <p14:creationId xmlns:p14="http://schemas.microsoft.com/office/powerpoint/2010/main" val="1368501360"/>
      </p:ext>
    </p:extLst>
  </p:cSld>
  <p:clrMapOvr>
    <a:masterClrMapping/>
  </p:clrMapOvr>
  <p:transition advClick="0" advTm="8000">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B61EF63-27D3-4C3D-B900-31E7BE704570}" type="datetimeFigureOut">
              <a:rPr lang="en-US"/>
              <a:pPr>
                <a:defRPr/>
              </a:pPr>
              <a:t>8/25/2015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9F3B2B-1470-4491-B685-0C391115F705}" type="slidenum">
              <a:rPr lang="en-US"/>
              <a:pPr>
                <a:defRPr/>
              </a:pPr>
              <a:t>‹#›</a:t>
            </a:fld>
            <a:endParaRPr lang="en-US"/>
          </a:p>
        </p:txBody>
      </p:sp>
    </p:spTree>
    <p:extLst>
      <p:ext uri="{BB962C8B-B14F-4D97-AF65-F5344CB8AC3E}">
        <p14:creationId xmlns:p14="http://schemas.microsoft.com/office/powerpoint/2010/main" val="1941520842"/>
      </p:ext>
    </p:extLst>
  </p:cSld>
  <p:clrMapOvr>
    <a:masterClrMapping/>
  </p:clrMapOvr>
  <p:transition advClick="0" advTm="8000">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7FF963-1581-4578-854D-CE1C12910C7D}" type="datetimeFigureOut">
              <a:rPr lang="en-US"/>
              <a:pPr>
                <a:defRPr/>
              </a:pPr>
              <a:t>8/25/2015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697186-D0EC-49D3-AE91-4F73764E81AC}" type="slidenum">
              <a:rPr lang="en-US"/>
              <a:pPr>
                <a:defRPr/>
              </a:pPr>
              <a:t>‹#›</a:t>
            </a:fld>
            <a:endParaRPr lang="en-US"/>
          </a:p>
        </p:txBody>
      </p:sp>
    </p:spTree>
    <p:extLst>
      <p:ext uri="{BB962C8B-B14F-4D97-AF65-F5344CB8AC3E}">
        <p14:creationId xmlns:p14="http://schemas.microsoft.com/office/powerpoint/2010/main" val="663603302"/>
      </p:ext>
    </p:extLst>
  </p:cSld>
  <p:clrMapOvr>
    <a:masterClrMapping/>
  </p:clrMapOvr>
  <p:transition advClick="0" advTm="8000">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F447BA-FF11-4605-97BD-997CBFCBBB7B}" type="datetimeFigureOut">
              <a:rPr lang="en-US"/>
              <a:pPr>
                <a:defRPr/>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ACE049-7343-4EDC-B04F-1E77C51875AE}" type="slidenum">
              <a:rPr lang="en-US"/>
              <a:pPr>
                <a:defRPr/>
              </a:pPr>
              <a:t>‹#›</a:t>
            </a:fld>
            <a:endParaRPr lang="en-US"/>
          </a:p>
        </p:txBody>
      </p:sp>
    </p:spTree>
    <p:extLst>
      <p:ext uri="{BB962C8B-B14F-4D97-AF65-F5344CB8AC3E}">
        <p14:creationId xmlns:p14="http://schemas.microsoft.com/office/powerpoint/2010/main" val="1075875313"/>
      </p:ext>
    </p:extLst>
  </p:cSld>
  <p:clrMapOvr>
    <a:masterClrMapping/>
  </p:clrMapOvr>
  <p:transition advClick="0" advTm="8000">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4A0F68-0D2E-4DD5-B63E-1E7677D5896D}" type="datetimeFigureOut">
              <a:rPr lang="en-US"/>
              <a:pPr>
                <a:defRPr/>
              </a:pPr>
              <a:t>8/25/2015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5F6E36-3E28-4BBE-BB04-9CC84E0355FC}" type="slidenum">
              <a:rPr lang="en-US"/>
              <a:pPr>
                <a:defRPr/>
              </a:pPr>
              <a:t>‹#›</a:t>
            </a:fld>
            <a:endParaRPr lang="en-US"/>
          </a:p>
        </p:txBody>
      </p:sp>
    </p:spTree>
    <p:extLst>
      <p:ext uri="{BB962C8B-B14F-4D97-AF65-F5344CB8AC3E}">
        <p14:creationId xmlns:p14="http://schemas.microsoft.com/office/powerpoint/2010/main" val="808613085"/>
      </p:ext>
    </p:extLst>
  </p:cSld>
  <p:clrMapOvr>
    <a:masterClrMapping/>
  </p:clrMapOvr>
  <p:transition advClick="0" advTm="8000">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7000"/>
            <a:lum/>
          </a:blip>
          <a:srcRect/>
          <a:stretch>
            <a:fillRect l="-11000" r="-1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4D2E87B-4FA8-4EB3-A967-CCDE4068F44D}" type="datetimeFigureOut">
              <a:rPr lang="en-US"/>
              <a:pPr>
                <a:defRPr/>
              </a:pPr>
              <a:t>8/25/2015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E4D6197-5A91-40BD-A778-09AF2800F1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pull dir="lu"/>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www.tn.gov/tdot/topic/small-business" TargetMode="Externa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hyperlink" Target="http://www.tn.gov/assets/entities/tdot/attachments/GOALTutorialWorksheet.doc" TargetMode="Externa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tdot.tn.gov/APPLICATIONS/DBEDirect/" TargetMode="Externa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alt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13" name="Picture 12" descr="GOAL SETTING AHEA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637338"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Graphics &amp; Layouts\2015 logo\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486400"/>
            <a:ext cx="30480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BE Goal Worksheet with contractors cop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3075"/>
            <a:ext cx="84582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14400" y="4114800"/>
            <a:ext cx="3276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6"/>
          <p:cNvGrpSpPr>
            <a:grpSpLocks/>
          </p:cNvGrpSpPr>
          <p:nvPr/>
        </p:nvGrpSpPr>
        <p:grpSpPr bwMode="auto">
          <a:xfrm>
            <a:off x="762000" y="2982913"/>
            <a:ext cx="1676400" cy="273050"/>
            <a:chOff x="762000" y="3045370"/>
            <a:chExt cx="3886200" cy="231230"/>
          </a:xfrm>
        </p:grpSpPr>
        <p:sp>
          <p:nvSpPr>
            <p:cNvPr id="4" name="Rectangle 3"/>
            <p:cNvSpPr/>
            <p:nvPr/>
          </p:nvSpPr>
          <p:spPr>
            <a:xfrm>
              <a:off x="762000" y="3048059"/>
              <a:ext cx="3886200" cy="22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285567" y="3045370"/>
              <a:ext cx="228167" cy="15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9" name="Straight Connector 8"/>
          <p:cNvCxnSpPr/>
          <p:nvPr/>
        </p:nvCxnSpPr>
        <p:spPr>
          <a:xfrm>
            <a:off x="685800" y="3387725"/>
            <a:ext cx="914400" cy="158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81038" y="3027363"/>
            <a:ext cx="914400" cy="15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685800" y="4114800"/>
            <a:ext cx="914400" cy="1588"/>
          </a:xfrm>
          <a:prstGeom prst="line">
            <a:avLst/>
          </a:prstGeom>
        </p:spPr>
        <p:style>
          <a:lnRef idx="1">
            <a:schemeClr val="dk1"/>
          </a:lnRef>
          <a:fillRef idx="0">
            <a:schemeClr val="dk1"/>
          </a:fillRef>
          <a:effectRef idx="0">
            <a:schemeClr val="dk1"/>
          </a:effectRef>
          <a:fontRef idx="minor">
            <a:schemeClr val="tx1"/>
          </a:fontRef>
        </p:style>
      </p:cxnSp>
      <p:grpSp>
        <p:nvGrpSpPr>
          <p:cNvPr id="3" name="Group 20"/>
          <p:cNvGrpSpPr>
            <a:grpSpLocks/>
          </p:cNvGrpSpPr>
          <p:nvPr/>
        </p:nvGrpSpPr>
        <p:grpSpPr bwMode="auto">
          <a:xfrm>
            <a:off x="990600" y="4475163"/>
            <a:ext cx="2049463" cy="241300"/>
            <a:chOff x="990600" y="4475070"/>
            <a:chExt cx="2050085" cy="242015"/>
          </a:xfrm>
        </p:grpSpPr>
        <p:grpSp>
          <p:nvGrpSpPr>
            <p:cNvPr id="11285" name="Group 16"/>
            <p:cNvGrpSpPr>
              <a:grpSpLocks/>
            </p:cNvGrpSpPr>
            <p:nvPr/>
          </p:nvGrpSpPr>
          <p:grpSpPr bwMode="auto">
            <a:xfrm>
              <a:off x="990600" y="4495800"/>
              <a:ext cx="1447800" cy="221285"/>
              <a:chOff x="990600" y="4495800"/>
              <a:chExt cx="1447800" cy="221285"/>
            </a:xfrm>
          </p:grpSpPr>
          <p:sp>
            <p:nvSpPr>
              <p:cNvPr id="14" name="Rectangle 13"/>
              <p:cNvSpPr/>
              <p:nvPr/>
            </p:nvSpPr>
            <p:spPr>
              <a:xfrm>
                <a:off x="1066823" y="4495768"/>
                <a:ext cx="1372016" cy="15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990600" y="4564233"/>
                <a:ext cx="304892" cy="152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Oval 17"/>
            <p:cNvSpPr/>
            <p:nvPr/>
          </p:nvSpPr>
          <p:spPr>
            <a:xfrm>
              <a:off x="1598798" y="4475070"/>
              <a:ext cx="1441887" cy="173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2216522" y="4600854"/>
              <a:ext cx="152446" cy="76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23"/>
          <p:cNvGrpSpPr>
            <a:grpSpLocks/>
          </p:cNvGrpSpPr>
          <p:nvPr/>
        </p:nvGrpSpPr>
        <p:grpSpPr bwMode="auto">
          <a:xfrm>
            <a:off x="762000" y="5573713"/>
            <a:ext cx="1905000" cy="293687"/>
            <a:chOff x="762000" y="5572965"/>
            <a:chExt cx="3886200" cy="294435"/>
          </a:xfrm>
        </p:grpSpPr>
        <p:sp>
          <p:nvSpPr>
            <p:cNvPr id="15" name="Rectangle 14"/>
            <p:cNvSpPr/>
            <p:nvPr/>
          </p:nvSpPr>
          <p:spPr>
            <a:xfrm>
              <a:off x="762000" y="5601613"/>
              <a:ext cx="3886200" cy="18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1066419" y="5714612"/>
              <a:ext cx="229935" cy="152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2698623" y="5572965"/>
              <a:ext cx="229935" cy="229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1" name="Trac4022.wav">
            <a:hlinkClick r:id="" action="ppaction://media"/>
          </p:cNvPr>
          <p:cNvPicPr>
            <a:picLocks noRot="1" noChangeAspect="1"/>
          </p:cNvPicPr>
          <p:nvPr>
            <a:wavAudioFile r:embed="rId1" name="Track 9.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6"/>
          <p:cNvGrpSpPr>
            <a:grpSpLocks/>
          </p:cNvGrpSpPr>
          <p:nvPr/>
        </p:nvGrpSpPr>
        <p:grpSpPr bwMode="auto">
          <a:xfrm>
            <a:off x="2482850" y="3014663"/>
            <a:ext cx="1860550" cy="273050"/>
            <a:chOff x="762000" y="3045370"/>
            <a:chExt cx="3886200" cy="231230"/>
          </a:xfrm>
        </p:grpSpPr>
        <p:sp>
          <p:nvSpPr>
            <p:cNvPr id="25" name="Rectangle 24"/>
            <p:cNvSpPr/>
            <p:nvPr/>
          </p:nvSpPr>
          <p:spPr>
            <a:xfrm>
              <a:off x="762000" y="3048059"/>
              <a:ext cx="3886200" cy="22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2287300" y="3045370"/>
              <a:ext cx="228796" cy="15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23"/>
          <p:cNvGrpSpPr>
            <a:grpSpLocks/>
          </p:cNvGrpSpPr>
          <p:nvPr/>
        </p:nvGrpSpPr>
        <p:grpSpPr bwMode="auto">
          <a:xfrm>
            <a:off x="2681288" y="5529263"/>
            <a:ext cx="1905000" cy="293687"/>
            <a:chOff x="762000" y="5572965"/>
            <a:chExt cx="3886200" cy="294435"/>
          </a:xfrm>
        </p:grpSpPr>
        <p:sp>
          <p:nvSpPr>
            <p:cNvPr id="28" name="Rectangle 27"/>
            <p:cNvSpPr/>
            <p:nvPr/>
          </p:nvSpPr>
          <p:spPr>
            <a:xfrm>
              <a:off x="762000" y="5601613"/>
              <a:ext cx="3886200" cy="18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1066419" y="5714612"/>
              <a:ext cx="229932" cy="152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2698623" y="5572965"/>
              <a:ext cx="229932" cy="229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525" fill="hold"/>
                                        <p:tgtEl>
                                          <p:spTgt spid="21"/>
                                        </p:tgtEl>
                                      </p:cBhvr>
                                    </p:cmd>
                                  </p:childTnLst>
                                </p:cTn>
                              </p:par>
                              <p:par>
                                <p:cTn id="7" presetID="22" presetClass="exit" presetSubtype="8" fill="hold" nodeType="withEffect">
                                  <p:stCondLst>
                                    <p:cond delay="300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22" presetClass="exit" presetSubtype="8" fill="hold" nodeType="withEffect">
                                  <p:stCondLst>
                                    <p:cond delay="400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8" fill="hold" grpId="0" nodeType="withEffect">
                                  <p:stCondLst>
                                    <p:cond delay="6500"/>
                                  </p:stCondLst>
                                  <p:childTnLst>
                                    <p:animEffect transition="out" filter="wipe(left)">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xit" presetSubtype="8" fill="hold" nodeType="withEffect">
                                  <p:stCondLst>
                                    <p:cond delay="8500"/>
                                  </p:stCondLst>
                                  <p:childTnLst>
                                    <p:animEffect transition="out" filter="wipe(left)">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22" presetClass="exit" presetSubtype="8" fill="hold" nodeType="withEffect">
                                  <p:stCondLst>
                                    <p:cond delay="10000"/>
                                  </p:stCondLst>
                                  <p:childTnLst>
                                    <p:animEffect transition="out" filter="wipe(left)">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22" presetClass="exit" presetSubtype="8" fill="hold" nodeType="withEffect">
                                  <p:stCondLst>
                                    <p:cond delay="11500"/>
                                  </p:stCondLst>
                                  <p:childTnLst>
                                    <p:animEffect transition="out" filter="wipe(lef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lstStyle/>
          <a:p>
            <a:pPr eaLnBrk="1" hangingPunct="1">
              <a:buFont typeface="Arial" charset="0"/>
              <a:buNone/>
              <a:defRPr/>
            </a:pPr>
            <a:r>
              <a:rPr lang="en-US" sz="2400" dirty="0" smtClean="0">
                <a:solidFill>
                  <a:schemeClr val="accent3">
                    <a:lumMod val="40000"/>
                    <a:lumOff val="60000"/>
                  </a:schemeClr>
                </a:solidFill>
              </a:rPr>
              <a:t>5) Fill in the individual work items that have the potential of being subcontracted to DBEs. Insert the cost for each item in the </a:t>
            </a:r>
            <a:r>
              <a:rPr lang="en-US" sz="2400" b="1" dirty="0" smtClean="0">
                <a:solidFill>
                  <a:schemeClr val="accent3">
                    <a:lumMod val="40000"/>
                    <a:lumOff val="60000"/>
                  </a:schemeClr>
                </a:solidFill>
              </a:rPr>
              <a:t>COST</a:t>
            </a:r>
            <a:r>
              <a:rPr lang="en-US" sz="2400" dirty="0" smtClean="0">
                <a:solidFill>
                  <a:schemeClr val="accent3">
                    <a:lumMod val="40000"/>
                    <a:lumOff val="60000"/>
                  </a:schemeClr>
                </a:solidFill>
              </a:rPr>
              <a:t> column of the worksheet. The </a:t>
            </a:r>
            <a:r>
              <a:rPr lang="en-US" sz="2400" b="1" dirty="0" smtClean="0">
                <a:solidFill>
                  <a:schemeClr val="accent3">
                    <a:lumMod val="40000"/>
                    <a:lumOff val="60000"/>
                  </a:schemeClr>
                </a:solidFill>
              </a:rPr>
              <a:t>% OF TOTAL</a:t>
            </a:r>
            <a:r>
              <a:rPr lang="en-US" sz="2400" dirty="0" smtClean="0">
                <a:solidFill>
                  <a:schemeClr val="accent3">
                    <a:lumMod val="40000"/>
                    <a:lumOff val="60000"/>
                  </a:schemeClr>
                </a:solidFill>
              </a:rPr>
              <a:t> can then be completed by dividing the cost of the work item by the overall project cost.</a:t>
            </a:r>
          </a:p>
          <a:p>
            <a:pPr marL="746125" indent="-228600" eaLnBrk="1" hangingPunct="1">
              <a:defRPr/>
            </a:pPr>
            <a:endParaRPr lang="en-US" sz="2400" dirty="0" smtClean="0">
              <a:solidFill>
                <a:schemeClr val="tx2">
                  <a:lumMod val="40000"/>
                  <a:lumOff val="60000"/>
                </a:schemeClr>
              </a:solidFill>
            </a:endParaRPr>
          </a:p>
        </p:txBody>
      </p:sp>
      <p:sp>
        <p:nvSpPr>
          <p:cNvPr id="4" name="Content Placeholder 2"/>
          <p:cNvSpPr txBox="1">
            <a:spLocks/>
          </p:cNvSpPr>
          <p:nvPr/>
        </p:nvSpPr>
        <p:spPr bwMode="auto">
          <a:xfrm>
            <a:off x="533400" y="2895600"/>
            <a:ext cx="8229600" cy="2286000"/>
          </a:xfrm>
          <a:prstGeom prst="rect">
            <a:avLst/>
          </a:prstGeom>
          <a:noFill/>
          <a:ln w="9525">
            <a:noFill/>
            <a:miter lim="800000"/>
            <a:headEnd/>
            <a:tailEnd/>
          </a:ln>
        </p:spPr>
        <p:txBody>
          <a:bodyPr/>
          <a:lstStyle/>
          <a:p>
            <a:pPr marL="228600">
              <a:spcBef>
                <a:spcPct val="20000"/>
              </a:spcBef>
              <a:defRPr/>
            </a:pPr>
            <a:r>
              <a:rPr lang="en-US" sz="2400" dirty="0">
                <a:solidFill>
                  <a:schemeClr val="bg1"/>
                </a:solidFill>
                <a:latin typeface="+mn-lt"/>
              </a:rPr>
              <a:t>The </a:t>
            </a:r>
            <a:r>
              <a:rPr lang="en-US" sz="2400" b="1" dirty="0">
                <a:solidFill>
                  <a:schemeClr val="bg1"/>
                </a:solidFill>
                <a:latin typeface="+mn-lt"/>
              </a:rPr>
              <a:t>percent of total</a:t>
            </a:r>
            <a:r>
              <a:rPr lang="en-US" sz="2400" dirty="0">
                <a:solidFill>
                  <a:schemeClr val="bg1"/>
                </a:solidFill>
                <a:latin typeface="+mn-lt"/>
              </a:rPr>
              <a:t> will be a decimal and must be converted by moving the decimal point to the right two places. </a:t>
            </a:r>
          </a:p>
          <a:p>
            <a:pPr marL="228600">
              <a:spcBef>
                <a:spcPct val="20000"/>
              </a:spcBef>
              <a:defRPr/>
            </a:pPr>
            <a:r>
              <a:rPr lang="en-US" sz="2400" dirty="0">
                <a:solidFill>
                  <a:schemeClr val="bg1"/>
                </a:solidFill>
                <a:latin typeface="+mn-lt"/>
              </a:rPr>
              <a:t>In our example $10 million contract , there is a $100,000 cost for clearing and grubbing.  Divide this work item amount ($100,000) by the total project cost ($10 million) and the total available will be .01 … or 1% after it has been converted.  Complete for all applicable work items.</a:t>
            </a:r>
          </a:p>
        </p:txBody>
      </p:sp>
      <p:pic>
        <p:nvPicPr>
          <p:cNvPr id="5" name="Trac4053.wav">
            <a:hlinkClick r:id="" action="ppaction://media"/>
          </p:cNvPr>
          <p:cNvPicPr>
            <a:picLocks noRot="1" noChangeAspect="1"/>
          </p:cNvPicPr>
          <p:nvPr>
            <a:wavAudioFile r:embed="rId1" name="Track 10.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173"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17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par>
                                <p:cTn id="13" presetID="10" presetClass="entr" presetSubtype="0" fill="hold" nodeType="withEffect">
                                  <p:stCondLst>
                                    <p:cond delay="240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BE Goal Worksheet with contractors cop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3075"/>
            <a:ext cx="84582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4343400" y="272256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357688" y="38100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318000" y="41910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298950" y="528161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5678488" y="270986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5691188" y="37973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653088" y="41783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5634038" y="526891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Trac4069.wav">
            <a:hlinkClick r:id="" action="ppaction://media"/>
          </p:cNvPr>
          <p:cNvPicPr>
            <a:picLocks noRot="1" noChangeAspect="1"/>
          </p:cNvPicPr>
          <p:nvPr>
            <a:wavAudioFile r:embed="rId1" name="Track 11.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13" fill="hold"/>
                                        <p:tgtEl>
                                          <p:spTgt spid="12"/>
                                        </p:tgtEl>
                                      </p:cBhvr>
                                    </p:cmd>
                                  </p:childTnLst>
                                </p:cTn>
                              </p:par>
                              <p:par>
                                <p:cTn id="7" presetID="22" presetClass="exit" presetSubtype="8" fill="hold" grpId="0" nodeType="withEffect">
                                  <p:stCondLst>
                                    <p:cond delay="5500"/>
                                  </p:stCondLst>
                                  <p:childTnLst>
                                    <p:animEffect transition="out" filter="wipe(left)">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22" presetClass="exit" presetSubtype="8" fill="hold" grpId="0" nodeType="withEffect">
                                  <p:stCondLst>
                                    <p:cond delay="5000"/>
                                  </p:stCondLst>
                                  <p:childTnLst>
                                    <p:animEffect transition="out" filter="wipe(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8" fill="hold" grpId="0" nodeType="withEffect">
                                  <p:stCondLst>
                                    <p:cond delay="4500"/>
                                  </p:stCondLst>
                                  <p:childTnLst>
                                    <p:animEffect transition="out" filter="wipe(left)">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xit" presetSubtype="8" fill="hold" grpId="0" nodeType="withEffect">
                                  <p:stCondLst>
                                    <p:cond delay="4000"/>
                                  </p:stCondLst>
                                  <p:childTnLst>
                                    <p:animEffect transition="out" filter="wipe(left)">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22" presetClass="exit" presetSubtype="8" fill="hold" grpId="0" nodeType="withEffect">
                                  <p:stCondLst>
                                    <p:cond delay="7500"/>
                                  </p:stCondLst>
                                  <p:childTnLst>
                                    <p:animEffect transition="out" filter="wipe(lef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8" fill="hold" grpId="0" nodeType="withEffect">
                                  <p:stCondLst>
                                    <p:cond delay="7000"/>
                                  </p:stCondLst>
                                  <p:childTnLst>
                                    <p:animEffect transition="out" filter="wipe(left)">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2" presetClass="exit" presetSubtype="8" fill="hold" grpId="0" nodeType="withEffect">
                                  <p:stCondLst>
                                    <p:cond delay="6500"/>
                                  </p:stCondLst>
                                  <p:childTnLst>
                                    <p:animEffect transition="out" filter="wipe(left)">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22" presetClass="exit" presetSubtype="8" fill="hold" grpId="0" nodeType="withEffect">
                                  <p:stCondLst>
                                    <p:cond delay="6000"/>
                                  </p:stCondLst>
                                  <p:childTnLst>
                                    <p:animEffect transition="out" filter="wipe(left)">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lstStyle/>
          <a:p>
            <a:pPr eaLnBrk="1" hangingPunct="1">
              <a:buFont typeface="Arial" charset="0"/>
              <a:buNone/>
              <a:defRPr/>
            </a:pPr>
            <a:r>
              <a:rPr lang="en-US" sz="2400" dirty="0" smtClean="0">
                <a:solidFill>
                  <a:schemeClr val="accent3">
                    <a:lumMod val="40000"/>
                    <a:lumOff val="60000"/>
                  </a:schemeClr>
                </a:solidFill>
              </a:rPr>
              <a:t>6) Adjust the </a:t>
            </a:r>
            <a:r>
              <a:rPr lang="en-US" sz="2400" b="1" dirty="0" smtClean="0">
                <a:solidFill>
                  <a:schemeClr val="accent3">
                    <a:lumMod val="40000"/>
                    <a:lumOff val="60000"/>
                  </a:schemeClr>
                </a:solidFill>
              </a:rPr>
              <a:t>% of Total</a:t>
            </a:r>
            <a:r>
              <a:rPr lang="en-US" sz="2400" dirty="0" smtClean="0">
                <a:solidFill>
                  <a:schemeClr val="accent3">
                    <a:lumMod val="40000"/>
                    <a:lumOff val="60000"/>
                  </a:schemeClr>
                </a:solidFill>
              </a:rPr>
              <a:t> amounts (if necessary) to find a figure that would be more realistically attained through subcontracting. This would be the Estimated Percentage and can be added to the worksheet in the </a:t>
            </a:r>
            <a:r>
              <a:rPr lang="en-US" sz="2400" b="1" dirty="0" smtClean="0">
                <a:solidFill>
                  <a:schemeClr val="accent3">
                    <a:lumMod val="40000"/>
                    <a:lumOff val="60000"/>
                  </a:schemeClr>
                </a:solidFill>
              </a:rPr>
              <a:t>EST %</a:t>
            </a:r>
            <a:r>
              <a:rPr lang="en-US" sz="2400" dirty="0" smtClean="0">
                <a:solidFill>
                  <a:schemeClr val="accent3">
                    <a:lumMod val="40000"/>
                    <a:lumOff val="60000"/>
                  </a:schemeClr>
                </a:solidFill>
              </a:rPr>
              <a:t> field. </a:t>
            </a:r>
          </a:p>
          <a:p>
            <a:pPr marL="746125" indent="-228600" eaLnBrk="1" hangingPunct="1">
              <a:defRPr/>
            </a:pPr>
            <a:endParaRPr lang="en-US" sz="2400" dirty="0" smtClean="0">
              <a:solidFill>
                <a:schemeClr val="tx2">
                  <a:lumMod val="40000"/>
                  <a:lumOff val="60000"/>
                </a:schemeClr>
              </a:solidFill>
            </a:endParaRPr>
          </a:p>
        </p:txBody>
      </p:sp>
      <p:sp>
        <p:nvSpPr>
          <p:cNvPr id="4" name="Content Placeholder 2"/>
          <p:cNvSpPr txBox="1">
            <a:spLocks/>
          </p:cNvSpPr>
          <p:nvPr/>
        </p:nvSpPr>
        <p:spPr bwMode="auto">
          <a:xfrm>
            <a:off x="533400" y="2895600"/>
            <a:ext cx="8229600" cy="2286000"/>
          </a:xfrm>
          <a:prstGeom prst="rect">
            <a:avLst/>
          </a:prstGeom>
          <a:noFill/>
          <a:ln w="9525">
            <a:noFill/>
            <a:miter lim="800000"/>
            <a:headEnd/>
            <a:tailEnd/>
          </a:ln>
        </p:spPr>
        <p:txBody>
          <a:bodyPr/>
          <a:lstStyle/>
          <a:p>
            <a:pPr marL="228600">
              <a:spcBef>
                <a:spcPct val="20000"/>
              </a:spcBef>
              <a:defRPr/>
            </a:pPr>
            <a:r>
              <a:rPr lang="en-US" sz="2400" dirty="0">
                <a:solidFill>
                  <a:schemeClr val="bg1"/>
                </a:solidFill>
                <a:latin typeface="+mn-lt"/>
              </a:rPr>
              <a:t>To keep all the numbers in the </a:t>
            </a:r>
            <a:r>
              <a:rPr lang="en-US" sz="2400" b="1" dirty="0">
                <a:solidFill>
                  <a:schemeClr val="bg1"/>
                </a:solidFill>
                <a:latin typeface="+mn-lt"/>
              </a:rPr>
              <a:t>% of Total </a:t>
            </a:r>
            <a:r>
              <a:rPr lang="en-US" sz="2400" dirty="0">
                <a:solidFill>
                  <a:schemeClr val="bg1"/>
                </a:solidFill>
                <a:latin typeface="+mn-lt"/>
              </a:rPr>
              <a:t>field as they are would require Prime Contractors to subcontract 100 % of all of the work items that could be subcontracted to a DBE. These numbers are generally reduced to find a compromise between finding and using DBEs without causing undue hardship on the Primes.</a:t>
            </a:r>
            <a:endParaRPr lang="en-US" sz="2400" b="1" dirty="0">
              <a:solidFill>
                <a:schemeClr val="bg1"/>
              </a:solidFill>
              <a:latin typeface="+mn-lt"/>
            </a:endParaRPr>
          </a:p>
        </p:txBody>
      </p:sp>
      <p:pic>
        <p:nvPicPr>
          <p:cNvPr id="6" name="Trac4069.wav">
            <a:hlinkClick r:id="" action="ppaction://media"/>
          </p:cNvPr>
          <p:cNvPicPr>
            <a:picLocks noRot="1" noChangeAspect="1"/>
          </p:cNvPicPr>
          <p:nvPr>
            <a:wavAudioFile r:embed="rId1" name="Track 12.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487"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DBE Goal Worksheet with contractors cop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3075"/>
            <a:ext cx="84582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6843713" y="270986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858000" y="37973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6818313" y="4178300"/>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6799263" y="5268913"/>
            <a:ext cx="1066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Trac4084.wav">
            <a:hlinkClick r:id="" action="ppaction://media"/>
          </p:cNvPr>
          <p:cNvPicPr>
            <a:picLocks noRot="1" noChangeAspect="1"/>
          </p:cNvPicPr>
          <p:nvPr>
            <a:wavAudioFile r:embed="rId1" name="Track 13.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01" fill="hold"/>
                                        <p:tgtEl>
                                          <p:spTgt spid="8"/>
                                        </p:tgtEl>
                                      </p:cBhvr>
                                    </p:cmd>
                                  </p:childTnLst>
                                </p:cTn>
                              </p:par>
                              <p:par>
                                <p:cTn id="7" presetID="22" presetClass="exit" presetSubtype="8" fill="hold" grpId="0" nodeType="withEffect">
                                  <p:stCondLst>
                                    <p:cond delay="5000"/>
                                  </p:stCondLst>
                                  <p:childTnLst>
                                    <p:animEffect transition="out" filter="wipe(left)">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22" presetClass="exit" presetSubtype="8" fill="hold" grpId="0" nodeType="withEffect">
                                  <p:stCondLst>
                                    <p:cond delay="4500"/>
                                  </p:stCondLst>
                                  <p:childTnLst>
                                    <p:animEffect transition="out" filter="wipe(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8" fill="hold" grpId="0" nodeType="withEffect">
                                  <p:stCondLst>
                                    <p:cond delay="4000"/>
                                  </p:stCondLst>
                                  <p:childTnLst>
                                    <p:animEffect transition="out" filter="wipe(left)">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xit" presetSubtype="8" fill="hold" grpId="0" nodeType="withEffect">
                                  <p:stCondLst>
                                    <p:cond delay="3500"/>
                                  </p:stCondLst>
                                  <p:childTnLst>
                                    <p:animEffect transition="out" filter="wipe(left)">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lstStyle/>
          <a:p>
            <a:pPr eaLnBrk="1" hangingPunct="1">
              <a:buFont typeface="Arial" charset="0"/>
              <a:buNone/>
              <a:defRPr/>
            </a:pPr>
            <a:r>
              <a:rPr lang="en-US" sz="2400" dirty="0" smtClean="0">
                <a:solidFill>
                  <a:schemeClr val="accent3">
                    <a:lumMod val="40000"/>
                    <a:lumOff val="60000"/>
                  </a:schemeClr>
                </a:solidFill>
              </a:rPr>
              <a:t>7) Total all individual work item percentages (</a:t>
            </a:r>
            <a:r>
              <a:rPr lang="en-US" sz="2400" b="1" dirty="0" smtClean="0">
                <a:solidFill>
                  <a:schemeClr val="accent3">
                    <a:lumMod val="40000"/>
                    <a:lumOff val="60000"/>
                  </a:schemeClr>
                </a:solidFill>
              </a:rPr>
              <a:t>EST % </a:t>
            </a:r>
            <a:r>
              <a:rPr lang="en-US" sz="2400" dirty="0" smtClean="0">
                <a:solidFill>
                  <a:schemeClr val="accent3">
                    <a:lumMod val="40000"/>
                    <a:lumOff val="60000"/>
                  </a:schemeClr>
                </a:solidFill>
              </a:rPr>
              <a:t>column) which may be used for goal work (this figure will go in the </a:t>
            </a:r>
            <a:r>
              <a:rPr lang="en-US" sz="2400" b="1" dirty="0" smtClean="0">
                <a:solidFill>
                  <a:schemeClr val="accent3">
                    <a:lumMod val="40000"/>
                    <a:lumOff val="60000"/>
                  </a:schemeClr>
                </a:solidFill>
              </a:rPr>
              <a:t>TOTAL</a:t>
            </a:r>
            <a:r>
              <a:rPr lang="en-US" sz="2400" dirty="0" smtClean="0">
                <a:solidFill>
                  <a:schemeClr val="accent3">
                    <a:lumMod val="40000"/>
                    <a:lumOff val="60000"/>
                  </a:schemeClr>
                </a:solidFill>
              </a:rPr>
              <a:t> field at bottom of form). Review the total percentage to determine if further adjustments may be necessary. The adjusted figure is your </a:t>
            </a:r>
            <a:r>
              <a:rPr lang="en-US" sz="2400" b="1" dirty="0" smtClean="0">
                <a:solidFill>
                  <a:schemeClr val="accent3">
                    <a:lumMod val="40000"/>
                    <a:lumOff val="60000"/>
                  </a:schemeClr>
                </a:solidFill>
              </a:rPr>
              <a:t>GOAL.</a:t>
            </a:r>
            <a:endParaRPr lang="en-US" sz="2400" dirty="0" smtClean="0">
              <a:solidFill>
                <a:schemeClr val="accent3">
                  <a:lumMod val="40000"/>
                  <a:lumOff val="60000"/>
                </a:schemeClr>
              </a:solidFill>
            </a:endParaRPr>
          </a:p>
          <a:p>
            <a:pPr marL="746125" indent="-228600" eaLnBrk="1" hangingPunct="1">
              <a:defRPr/>
            </a:pPr>
            <a:endParaRPr lang="en-US" sz="2400" dirty="0" smtClean="0">
              <a:solidFill>
                <a:schemeClr val="tx2">
                  <a:lumMod val="40000"/>
                  <a:lumOff val="60000"/>
                </a:schemeClr>
              </a:solidFill>
            </a:endParaRPr>
          </a:p>
        </p:txBody>
      </p:sp>
      <p:sp>
        <p:nvSpPr>
          <p:cNvPr id="4" name="Content Placeholder 2"/>
          <p:cNvSpPr txBox="1">
            <a:spLocks/>
          </p:cNvSpPr>
          <p:nvPr/>
        </p:nvSpPr>
        <p:spPr bwMode="auto">
          <a:xfrm>
            <a:off x="533400" y="2895600"/>
            <a:ext cx="8229600" cy="2286000"/>
          </a:xfrm>
          <a:prstGeom prst="rect">
            <a:avLst/>
          </a:prstGeom>
          <a:noFill/>
          <a:ln w="9525">
            <a:noFill/>
            <a:miter lim="800000"/>
            <a:headEnd/>
            <a:tailEnd/>
          </a:ln>
        </p:spPr>
        <p:txBody>
          <a:bodyPr/>
          <a:lstStyle/>
          <a:p>
            <a:pPr marL="228600">
              <a:spcBef>
                <a:spcPct val="20000"/>
              </a:spcBef>
              <a:defRPr/>
            </a:pPr>
            <a:r>
              <a:rPr lang="en-US" sz="2400" dirty="0">
                <a:solidFill>
                  <a:schemeClr val="bg1"/>
                </a:solidFill>
                <a:latin typeface="+mn-lt"/>
              </a:rPr>
              <a:t>This number may need to be further reduced if it exceeds a realistically obtainable figure. Again, note that to keep the  current figure would mean that the Prime Contractor would be responsible for subcontracting </a:t>
            </a:r>
            <a:r>
              <a:rPr lang="en-US" sz="2400" i="1" dirty="0">
                <a:solidFill>
                  <a:schemeClr val="bg1"/>
                </a:solidFill>
                <a:latin typeface="+mn-lt"/>
              </a:rPr>
              <a:t>every</a:t>
            </a:r>
            <a:r>
              <a:rPr lang="en-US" sz="2400" dirty="0">
                <a:solidFill>
                  <a:schemeClr val="bg1"/>
                </a:solidFill>
                <a:latin typeface="+mn-lt"/>
              </a:rPr>
              <a:t> work item to a DBE.  This may not be possible as capable DBEs may be unwilling to bid on the job, may be too busy to bid on the jobs, etc.  There needs to be some flexibility in the final number to accommodate these situations.</a:t>
            </a:r>
            <a:endParaRPr lang="en-US" sz="2400" b="1" dirty="0">
              <a:solidFill>
                <a:schemeClr val="bg1"/>
              </a:solidFill>
              <a:latin typeface="+mn-lt"/>
            </a:endParaRPr>
          </a:p>
        </p:txBody>
      </p:sp>
      <p:pic>
        <p:nvPicPr>
          <p:cNvPr id="6" name="Trac4084.wav">
            <a:hlinkClick r:id="" action="ppaction://media"/>
          </p:cNvPr>
          <p:cNvPicPr>
            <a:picLocks noRot="1" noChangeAspect="1"/>
          </p:cNvPicPr>
          <p:nvPr>
            <a:wavAudioFile r:embed="rId1" name="Track 14.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674"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18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DBE Goal Worksheet with contractors cop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111125"/>
            <a:ext cx="5140325"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rac4.wav">
            <a:hlinkClick r:id="" action="ppaction://media"/>
          </p:cNvPr>
          <p:cNvPicPr>
            <a:picLocks noRot="1" noChangeAspect="1"/>
          </p:cNvPicPr>
          <p:nvPr>
            <a:wavAudioFile r:embed="rId1" name="Track 15.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l" eaLnBrk="1" hangingPunct="1"/>
            <a:r>
              <a:rPr lang="en-US" altLang="en-US" sz="2400" smtClean="0">
                <a:solidFill>
                  <a:schemeClr val="bg1"/>
                </a:solidFill>
              </a:rPr>
              <a:t>The  sample 13.5% goal was further reduced for a total goal of 8.5%. Goal setting is now complete for this contract and the steps would then be repeated for any subsequent contracts.</a:t>
            </a:r>
          </a:p>
        </p:txBody>
      </p:sp>
      <p:pic>
        <p:nvPicPr>
          <p:cNvPr id="18435" name="Content Placeholder 3" descr="Final Goal.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236663"/>
            <a:ext cx="7924800" cy="5253037"/>
          </a:xfrm>
        </p:spPr>
      </p:pic>
      <p:sp>
        <p:nvSpPr>
          <p:cNvPr id="5" name="Rectangle 4"/>
          <p:cNvSpPr/>
          <p:nvPr/>
        </p:nvSpPr>
        <p:spPr>
          <a:xfrm>
            <a:off x="6629400" y="589915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rot="20834961">
            <a:off x="6518275" y="5129213"/>
            <a:ext cx="1676400" cy="9588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pic>
        <p:nvPicPr>
          <p:cNvPr id="7" name="Trac4.wav">
            <a:hlinkClick r:id="" action="ppaction://media"/>
          </p:cNvPr>
          <p:cNvPicPr>
            <a:picLocks noRot="1" noChangeAspect="1"/>
          </p:cNvPicPr>
          <p:nvPr>
            <a:wavAudioFile r:embed="rId1" name="Track 16.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803" fill="hold"/>
                                        <p:tgtEl>
                                          <p:spTgt spid="7"/>
                                        </p:tgtEl>
                                      </p:cBhvr>
                                    </p:cmd>
                                  </p:childTnLst>
                                </p:cTn>
                              </p:par>
                              <p:par>
                                <p:cTn id="7" presetID="10" presetClass="entr" presetSubtype="0" fill="hold" grpId="0" nodeType="withEffect">
                                  <p:stCondLst>
                                    <p:cond delay="0"/>
                                  </p:stCondLst>
                                  <p:iterate type="lt">
                                    <p:tmPct val="0"/>
                                  </p:iterate>
                                  <p:childTnLst>
                                    <p:set>
                                      <p:cBhvr>
                                        <p:cTn id="8" dur="1" fill="hold">
                                          <p:stCondLst>
                                            <p:cond delay="0"/>
                                          </p:stCondLst>
                                        </p:cTn>
                                        <p:tgtEl>
                                          <p:spTgt spid="18434"/>
                                        </p:tgtEl>
                                        <p:attrNameLst>
                                          <p:attrName>style.visibility</p:attrName>
                                        </p:attrNameLst>
                                      </p:cBhvr>
                                      <p:to>
                                        <p:strVal val="visible"/>
                                      </p:to>
                                    </p:set>
                                    <p:animEffect transition="in" filter="fade">
                                      <p:cBhvr>
                                        <p:cTn id="9" dur="1000"/>
                                        <p:tgtEl>
                                          <p:spTgt spid="18434"/>
                                        </p:tgtEl>
                                      </p:cBhvr>
                                    </p:animEffect>
                                  </p:childTnLst>
                                </p:cTn>
                              </p:par>
                              <p:par>
                                <p:cTn id="10" presetID="2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500"/>
                                        <p:tgtEl>
                                          <p:spTgt spid="6"/>
                                        </p:tgtEl>
                                      </p:cBhvr>
                                    </p:animEffect>
                                  </p:childTnLst>
                                </p:cTn>
                              </p:par>
                              <p:par>
                                <p:cTn id="13" presetID="20" presetClass="exit" presetSubtype="0" fill="hold" grpId="1" nodeType="withEffect">
                                  <p:stCondLst>
                                    <p:cond delay="4500"/>
                                  </p:stCondLst>
                                  <p:childTnLst>
                                    <p:animEffect transition="out" filter="wedg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22" presetClass="exit" presetSubtype="8" fill="hold" grpId="0" nodeType="withEffect">
                                  <p:stCondLst>
                                    <p:cond delay="5000"/>
                                  </p:stCondLst>
                                  <p:childTnLst>
                                    <p:animEffect transition="out" filter="wipe(left)">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8434" grpId="0"/>
      <p:bldP spid="5" grpId="0"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1475" y="3198813"/>
            <a:ext cx="6638925" cy="685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3" name="Content Placeholder 6"/>
          <p:cNvSpPr>
            <a:spLocks noGrp="1"/>
          </p:cNvSpPr>
          <p:nvPr>
            <p:ph idx="1"/>
          </p:nvPr>
        </p:nvSpPr>
        <p:spPr>
          <a:xfrm>
            <a:off x="457200" y="1600200"/>
            <a:ext cx="8229600" cy="1905000"/>
          </a:xfrm>
        </p:spPr>
        <p:txBody>
          <a:bodyPr/>
          <a:lstStyle/>
          <a:p>
            <a:pPr marL="0" indent="0">
              <a:buFont typeface="Arial" charset="0"/>
              <a:buNone/>
              <a:defRPr/>
            </a:pPr>
            <a:r>
              <a:rPr lang="en-US" dirty="0" smtClean="0">
                <a:solidFill>
                  <a:schemeClr val="bg1"/>
                </a:solidFill>
              </a:rPr>
              <a:t>For more information concerning TDOT’s DBE program, please visit the website at:</a:t>
            </a:r>
          </a:p>
          <a:p>
            <a:pPr marL="0" indent="0">
              <a:buFont typeface="Arial" charset="0"/>
              <a:buNone/>
              <a:defRPr/>
            </a:pPr>
            <a:endParaRPr lang="en-US" dirty="0" smtClean="0">
              <a:solidFill>
                <a:schemeClr val="bg1"/>
              </a:solidFill>
            </a:endParaRPr>
          </a:p>
          <a:p>
            <a:pPr marL="0" indent="0">
              <a:buFont typeface="Arial" charset="0"/>
              <a:buNone/>
              <a:defRPr/>
            </a:pPr>
            <a:r>
              <a:rPr lang="en-US" dirty="0" smtClean="0">
                <a:solidFill>
                  <a:schemeClr val="accent1">
                    <a:lumMod val="40000"/>
                    <a:lumOff val="60000"/>
                  </a:schemeClr>
                </a:solidFill>
                <a:hlinkClick r:id="rId3"/>
              </a:rPr>
              <a:t>www.tn.gov/tdot/topic/small-business</a:t>
            </a:r>
            <a:endParaRPr lang="en-US" dirty="0" smtClean="0">
              <a:solidFill>
                <a:schemeClr val="accent1">
                  <a:lumMod val="40000"/>
                  <a:lumOff val="60000"/>
                </a:schemeClr>
              </a:solidFill>
            </a:endParaRPr>
          </a:p>
        </p:txBody>
      </p:sp>
      <p:pic>
        <p:nvPicPr>
          <p:cNvPr id="4" name="Trac19.wav">
            <a:hlinkClick r:id="" action="ppaction://media"/>
          </p:cNvPr>
          <p:cNvPicPr>
            <a:picLocks noRot="1" noChangeAspect="1"/>
          </p:cNvPicPr>
          <p:nvPr>
            <a:wavAudioFile r:embed="rId1" name="Track 17.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9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animEffect transition="in" filter="fade">
                                      <p:cBhvr>
                                        <p:cTn id="9" dur="1000"/>
                                        <p:tgtEl>
                                          <p:spTgt spid="20483">
                                            <p:txEl>
                                              <p:pRg st="0" end="0"/>
                                            </p:txEl>
                                          </p:spTgt>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 grpId="0" animBg="1"/>
      <p:bldP spid="2048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631" y="2286000"/>
            <a:ext cx="7924800" cy="2215991"/>
          </a:xfrm>
          <a:prstGeom prst="rect">
            <a:avLst/>
          </a:prstGeom>
        </p:spPr>
        <p:txBody>
          <a:bodyPr>
            <a:spAutoFit/>
          </a:bodyPr>
          <a:lstStyle/>
          <a:p>
            <a:pPr algn="ctr">
              <a:buFont typeface="Arial" charset="0"/>
              <a:buNone/>
              <a:defRPr/>
            </a:pPr>
            <a:r>
              <a:rPr lang="en-US" sz="13800" dirty="0">
                <a:ln w="57150">
                  <a:solidFill>
                    <a:schemeClr val="bg2">
                      <a:lumMod val="25000"/>
                    </a:schemeClr>
                  </a:solidFill>
                </a:ln>
                <a:solidFill>
                  <a:schemeClr val="accent1">
                    <a:lumMod val="40000"/>
                    <a:lumOff val="60000"/>
                  </a:schemeClr>
                </a:solidFill>
                <a:latin typeface="+mn-lt"/>
              </a:rPr>
              <a:t>Thank you</a:t>
            </a:r>
          </a:p>
        </p:txBody>
      </p:sp>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t> </a:t>
            </a:r>
          </a:p>
        </p:txBody>
      </p:sp>
      <p:sp>
        <p:nvSpPr>
          <p:cNvPr id="3" name="Content Placeholder 2"/>
          <p:cNvSpPr>
            <a:spLocks noGrp="1"/>
          </p:cNvSpPr>
          <p:nvPr>
            <p:ph idx="1"/>
          </p:nvPr>
        </p:nvSpPr>
        <p:spPr/>
        <p:txBody>
          <a:bodyPr/>
          <a:lstStyle/>
          <a:p>
            <a:pPr marL="0" indent="0" algn="ctr" eaLnBrk="1" hangingPunct="1">
              <a:buFont typeface="Arial" charset="0"/>
              <a:buNone/>
            </a:pPr>
            <a:r>
              <a:rPr lang="en-US" altLang="en-US" sz="6000" smtClean="0">
                <a:solidFill>
                  <a:srgbClr val="92D050"/>
                </a:solidFill>
              </a:rPr>
              <a:t>Disadvantaged Business Enterprise </a:t>
            </a:r>
            <a:br>
              <a:rPr lang="en-US" altLang="en-US" sz="6000" smtClean="0">
                <a:solidFill>
                  <a:srgbClr val="92D050"/>
                </a:solidFill>
              </a:rPr>
            </a:br>
            <a:r>
              <a:rPr lang="en-US" altLang="en-US" sz="6000" smtClean="0">
                <a:solidFill>
                  <a:srgbClr val="92D050"/>
                </a:solidFill>
              </a:rPr>
              <a:t>Goal Setting Tutorial</a:t>
            </a:r>
          </a:p>
        </p:txBody>
      </p:sp>
      <p:pic>
        <p:nvPicPr>
          <p:cNvPr id="6" name="Trac3959.wav">
            <a:hlinkClick r:id="" action="ppaction://media"/>
          </p:cNvPr>
          <p:cNvPicPr>
            <a:picLocks noRot="1" noChangeAspect="1"/>
          </p:cNvPicPr>
          <p:nvPr>
            <a:wavAudioFile r:embed="rId1" name="Track 1.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158" fill="hold"/>
                                        <p:tgtEl>
                                          <p:spTgt spid="6"/>
                                        </p:tgtEl>
                                      </p:cBhvr>
                                    </p:cmd>
                                  </p:childTnLst>
                                </p:cTn>
                              </p:par>
                              <p:par>
                                <p:cTn id="7" presetID="23" presetClass="entr" presetSubtype="16" fill="hold"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2667000"/>
          </a:xfrm>
        </p:spPr>
        <p:txBody>
          <a:bodyPr/>
          <a:lstStyle/>
          <a:p>
            <a:pPr marL="0" indent="0" eaLnBrk="1" hangingPunct="1">
              <a:buFont typeface="Arial" charset="0"/>
              <a:buNone/>
            </a:pPr>
            <a:r>
              <a:rPr lang="en-US" altLang="en-US" smtClean="0">
                <a:solidFill>
                  <a:schemeClr val="bg1"/>
                </a:solidFill>
              </a:rPr>
              <a:t>The Tennessee Department of Transportation has developed this goal setting tutorial in order to help you better understand the steps involved in maximizing DBE participation on Goal contracts. </a:t>
            </a:r>
          </a:p>
          <a:p>
            <a:pPr marL="0" indent="0" eaLnBrk="1" hangingPunct="1">
              <a:buFont typeface="Arial" charset="0"/>
              <a:buNone/>
            </a:pPr>
            <a:endParaRPr lang="en-US" altLang="en-US" smtClean="0">
              <a:solidFill>
                <a:srgbClr val="0070C0"/>
              </a:solidFill>
            </a:endParaRPr>
          </a:p>
        </p:txBody>
      </p:sp>
      <p:sp>
        <p:nvSpPr>
          <p:cNvPr id="4" name="TextBox 3"/>
          <p:cNvSpPr txBox="1"/>
          <p:nvPr/>
        </p:nvSpPr>
        <p:spPr>
          <a:xfrm>
            <a:off x="457200" y="3581400"/>
            <a:ext cx="8305800" cy="1570038"/>
          </a:xfrm>
          <a:prstGeom prst="rect">
            <a:avLst/>
          </a:prstGeom>
          <a:noFill/>
        </p:spPr>
        <p:txBody>
          <a:bodyPr>
            <a:spAutoFit/>
          </a:bodyPr>
          <a:lstStyle/>
          <a:p>
            <a:pPr>
              <a:defRPr/>
            </a:pPr>
            <a:r>
              <a:rPr lang="en-US" sz="3200" dirty="0">
                <a:solidFill>
                  <a:schemeClr val="bg1"/>
                </a:solidFill>
                <a:latin typeface="+mn-lt"/>
              </a:rPr>
              <a:t>This presentation will expand on the steps given in the document that can be downloaded from TDOT’s Civil Rights website at:</a:t>
            </a:r>
          </a:p>
        </p:txBody>
      </p:sp>
      <p:sp>
        <p:nvSpPr>
          <p:cNvPr id="8" name="Rounded Rectangle 7"/>
          <p:cNvSpPr/>
          <p:nvPr/>
        </p:nvSpPr>
        <p:spPr>
          <a:xfrm>
            <a:off x="457200" y="5465763"/>
            <a:ext cx="8153400" cy="990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609600" y="5486400"/>
            <a:ext cx="7848600" cy="954088"/>
          </a:xfrm>
          <a:prstGeom prst="rect">
            <a:avLst/>
          </a:prstGeom>
          <a:noFill/>
        </p:spPr>
        <p:txBody>
          <a:bodyPr>
            <a:spAutoFit/>
          </a:bodyPr>
          <a:lstStyle/>
          <a:p>
            <a:pPr>
              <a:defRPr/>
            </a:pPr>
            <a:r>
              <a:rPr lang="en-US" sz="2800" dirty="0">
                <a:solidFill>
                  <a:schemeClr val="accent1">
                    <a:lumMod val="40000"/>
                    <a:lumOff val="60000"/>
                  </a:schemeClr>
                </a:solidFill>
                <a:hlinkClick r:id="rId3"/>
              </a:rPr>
              <a:t>www.tn.gov/assets/entities/tdot/attachments/GOALTutorialWorksheet.doc</a:t>
            </a:r>
            <a:endParaRPr lang="en-US" sz="2800" dirty="0">
              <a:solidFill>
                <a:schemeClr val="accent1">
                  <a:lumMod val="40000"/>
                  <a:lumOff val="60000"/>
                </a:schemeClr>
              </a:solidFill>
            </a:endParaRPr>
          </a:p>
        </p:txBody>
      </p:sp>
      <p:pic>
        <p:nvPicPr>
          <p:cNvPr id="7" name="Trac3975.wav">
            <a:hlinkClick r:id="" action="ppaction://media"/>
          </p:cNvPr>
          <p:cNvPicPr>
            <a:picLocks noRot="1" noChangeAspect="1"/>
          </p:cNvPicPr>
          <p:nvPr>
            <a:wavAudioFile r:embed="rId1" name="Track 2.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46"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nodeType="withEffect">
                                  <p:stCondLst>
                                    <p:cond delay="12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par>
                                <p:cTn id="13" presetID="10" presetClass="entr" presetSubtype="0" fill="hold" grpId="0" nodeType="withEffect">
                                  <p:stCondLst>
                                    <p:cond delay="19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19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7"/>
          <p:cNvGraphicFramePr>
            <a:graphicFrameLocks noChangeAspect="1"/>
          </p:cNvGraphicFramePr>
          <p:nvPr/>
        </p:nvGraphicFramePr>
        <p:xfrm>
          <a:off x="2514600" y="1497013"/>
          <a:ext cx="4108450" cy="5041900"/>
        </p:xfrm>
        <a:graphic>
          <a:graphicData uri="http://schemas.openxmlformats.org/presentationml/2006/ole">
            <mc:AlternateContent xmlns:mc="http://schemas.openxmlformats.org/markup-compatibility/2006">
              <mc:Choice xmlns:v="urn:schemas-microsoft-com:vml" Requires="v">
                <p:oleObj spid="_x0000_s5127" name="Document" r:id="rId4" imgW="7146689" imgH="8790035" progId="Word.Document.12">
                  <p:embed/>
                </p:oleObj>
              </mc:Choice>
              <mc:Fallback>
                <p:oleObj name="Document" r:id="rId4" imgW="7146689" imgH="8790035" progId="Word.Document.1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497013"/>
                        <a:ext cx="4108450" cy="50419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 name="Title 1"/>
          <p:cNvSpPr>
            <a:spLocks noGrp="1"/>
          </p:cNvSpPr>
          <p:nvPr>
            <p:ph type="title"/>
          </p:nvPr>
        </p:nvSpPr>
        <p:spPr/>
        <p:txBody>
          <a:bodyPr/>
          <a:lstStyle/>
          <a:p>
            <a:pPr eaLnBrk="1" hangingPunct="1"/>
            <a:r>
              <a:rPr lang="en-US" altLang="en-US" sz="2400" smtClean="0">
                <a:solidFill>
                  <a:schemeClr val="bg1"/>
                </a:solidFill>
              </a:rPr>
              <a:t>It may be helpful to have the original document in front of you to refer to, as we will be touching on each item listed</a:t>
            </a:r>
          </a:p>
        </p:txBody>
      </p:sp>
      <p:pic>
        <p:nvPicPr>
          <p:cNvPr id="7" name="Picture 6" descr="HAND.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48527">
            <a:off x="2249488" y="2298700"/>
            <a:ext cx="5603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rac3991.wav">
            <a:hlinkClick r:id="" action="ppaction://media"/>
          </p:cNvPr>
          <p:cNvPicPr>
            <a:picLocks noRot="1" noChangeAspect="1"/>
          </p:cNvPicPr>
          <p:nvPr>
            <a:wavAudioFile r:embed="rId2" name="Track 3.wav"/>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8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fade">
                                      <p:cBhvr>
                                        <p:cTn id="9" dur="1000"/>
                                        <p:tgtEl>
                                          <p:spTgt spid="1027"/>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42" presetClass="path" presetSubtype="0" accel="50000" decel="50000" fill="hold" nodeType="withEffect">
                                  <p:stCondLst>
                                    <p:cond delay="5000"/>
                                  </p:stCondLst>
                                  <p:childTnLst>
                                    <p:animMotion origin="layout" path="M 4.16667E-6 4.81481E-6 L -0.00157 0.40787 " pathEditMode="relative" rAng="0" ptsTypes="AA">
                                      <p:cBhvr>
                                        <p:cTn id="14" dur="3000" fill="hold"/>
                                        <p:tgtEl>
                                          <p:spTgt spid="7"/>
                                        </p:tgtEl>
                                        <p:attrNameLst>
                                          <p:attrName>ppt_x</p:attrName>
                                          <p:attrName>ppt_y</p:attrName>
                                        </p:attrNameLst>
                                      </p:cBhvr>
                                      <p:rCtr x="-87" y="20394"/>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10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lstStyle/>
          <a:p>
            <a:pPr marL="0" indent="0" eaLnBrk="1" hangingPunct="1">
              <a:buFont typeface="Arial" charset="0"/>
              <a:buNone/>
              <a:defRPr/>
            </a:pPr>
            <a:r>
              <a:rPr lang="en-US" sz="2400" dirty="0" smtClean="0">
                <a:solidFill>
                  <a:schemeClr val="bg1"/>
                </a:solidFill>
              </a:rPr>
              <a:t>When setting a DBE goal on construction projects, the following steps can be utilized:</a:t>
            </a:r>
          </a:p>
          <a:p>
            <a:pPr marL="0" indent="0" eaLnBrk="1" hangingPunct="1">
              <a:buFont typeface="Arial" charset="0"/>
              <a:buNone/>
              <a:defRPr/>
            </a:pPr>
            <a:endParaRPr lang="en-US" dirty="0" smtClean="0">
              <a:solidFill>
                <a:schemeClr val="bg1"/>
              </a:solidFill>
            </a:endParaRPr>
          </a:p>
          <a:p>
            <a:pPr marL="514350" indent="-514350" eaLnBrk="1" hangingPunct="1">
              <a:buFont typeface="Arial" charset="0"/>
              <a:buAutoNum type="arabicParenR"/>
              <a:defRPr/>
            </a:pPr>
            <a:r>
              <a:rPr lang="en-US" sz="2400" dirty="0" smtClean="0">
                <a:solidFill>
                  <a:schemeClr val="accent3">
                    <a:lumMod val="60000"/>
                    <a:lumOff val="40000"/>
                  </a:schemeClr>
                </a:solidFill>
              </a:rPr>
              <a:t>Utilize staff with construction background to set DBE goals.</a:t>
            </a:r>
          </a:p>
          <a:p>
            <a:pPr marL="514350" indent="-514350" eaLnBrk="1" hangingPunct="1">
              <a:buFont typeface="Arial" charset="0"/>
              <a:buNone/>
              <a:defRPr/>
            </a:pPr>
            <a:endParaRPr lang="en-US" dirty="0" smtClean="0">
              <a:solidFill>
                <a:schemeClr val="bg1"/>
              </a:solidFill>
            </a:endParaRPr>
          </a:p>
          <a:p>
            <a:pPr marL="0" indent="0" eaLnBrk="1" hangingPunct="1">
              <a:buFont typeface="Arial" charset="0"/>
              <a:buNone/>
              <a:defRPr/>
            </a:pPr>
            <a:r>
              <a:rPr lang="en-US" sz="2400" dirty="0" smtClean="0">
                <a:solidFill>
                  <a:schemeClr val="bg1"/>
                </a:solidFill>
              </a:rPr>
              <a:t>Using members from your office with knowledge of the construction industry is an obvious first step to successful goal setting. </a:t>
            </a:r>
            <a:endParaRPr lang="en-US" sz="2400" dirty="0">
              <a:solidFill>
                <a:schemeClr val="bg1"/>
              </a:solidFill>
            </a:endParaRPr>
          </a:p>
        </p:txBody>
      </p:sp>
      <p:pic>
        <p:nvPicPr>
          <p:cNvPr id="15362" name="Picture 2" descr="C:\Documents and Settings\JJ03879\Local Settings\Temporary Internet Files\Content.IE5\E1DYJ2HC\MCj043699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191000"/>
            <a:ext cx="23161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rac3991.wav">
            <a:hlinkClick r:id="" action="ppaction://media"/>
          </p:cNvPr>
          <p:cNvPicPr>
            <a:picLocks noRot="1" noChangeAspect="1"/>
          </p:cNvPicPr>
          <p:nvPr>
            <a:wavAudioFile r:embed="rId1" name="Track 4.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227"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55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nodeType="withEffect">
                                  <p:stCondLst>
                                    <p:cond delay="11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par>
                                <p:cTn id="16" presetID="10" presetClass="entr" presetSubtype="0" fill="hold" nodeType="withEffect">
                                  <p:stCondLst>
                                    <p:cond delay="12000"/>
                                  </p:stCondLst>
                                  <p:childTnLst>
                                    <p:set>
                                      <p:cBhvr>
                                        <p:cTn id="17" dur="1" fill="hold">
                                          <p:stCondLst>
                                            <p:cond delay="0"/>
                                          </p:stCondLst>
                                        </p:cTn>
                                        <p:tgtEl>
                                          <p:spTgt spid="15362"/>
                                        </p:tgtEl>
                                        <p:attrNameLst>
                                          <p:attrName>style.visibility</p:attrName>
                                        </p:attrNameLst>
                                      </p:cBhvr>
                                      <p:to>
                                        <p:strVal val="visible"/>
                                      </p:to>
                                    </p:set>
                                    <p:animEffect transition="in" filter="fade">
                                      <p:cBhvr>
                                        <p:cTn id="18"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95400" y="5922963"/>
            <a:ext cx="4495800" cy="35718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457200" y="457200"/>
            <a:ext cx="8229600" cy="6096000"/>
          </a:xfrm>
        </p:spPr>
        <p:txBody>
          <a:bodyPr/>
          <a:lstStyle/>
          <a:p>
            <a:pPr eaLnBrk="1" hangingPunct="1">
              <a:buFont typeface="Arial" charset="0"/>
              <a:buNone/>
              <a:defRPr/>
            </a:pPr>
            <a:r>
              <a:rPr lang="en-US" sz="2400" dirty="0" smtClean="0">
                <a:solidFill>
                  <a:schemeClr val="accent3">
                    <a:lumMod val="60000"/>
                    <a:lumOff val="40000"/>
                  </a:schemeClr>
                </a:solidFill>
              </a:rPr>
              <a:t>2) Review projects based on the following criteria:</a:t>
            </a:r>
          </a:p>
          <a:p>
            <a:pPr marL="746125" indent="-228600" eaLnBrk="1" hangingPunct="1">
              <a:defRPr/>
            </a:pPr>
            <a:r>
              <a:rPr lang="en-US" sz="2400" dirty="0" smtClean="0">
                <a:solidFill>
                  <a:schemeClr val="accent3">
                    <a:lumMod val="60000"/>
                    <a:lumOff val="40000"/>
                  </a:schemeClr>
                </a:solidFill>
              </a:rPr>
              <a:t>Federal funding allocation (approximately $500,000 and above)</a:t>
            </a:r>
          </a:p>
          <a:p>
            <a:pPr marL="746125" indent="-228600" eaLnBrk="1" hangingPunct="1">
              <a:defRPr/>
            </a:pPr>
            <a:r>
              <a:rPr lang="en-US" sz="2400" dirty="0" smtClean="0">
                <a:solidFill>
                  <a:schemeClr val="accent3">
                    <a:lumMod val="60000"/>
                    <a:lumOff val="40000"/>
                  </a:schemeClr>
                </a:solidFill>
              </a:rPr>
              <a:t>Work Items (types &amp; estimated costs per unit)</a:t>
            </a:r>
          </a:p>
          <a:p>
            <a:pPr marL="746125" indent="-228600" eaLnBrk="1" hangingPunct="1">
              <a:defRPr/>
            </a:pPr>
            <a:r>
              <a:rPr lang="en-US" sz="2400" dirty="0" smtClean="0">
                <a:solidFill>
                  <a:schemeClr val="accent3">
                    <a:lumMod val="60000"/>
                    <a:lumOff val="40000"/>
                  </a:schemeClr>
                </a:solidFill>
              </a:rPr>
              <a:t>Availability of DBEs to perform work</a:t>
            </a:r>
          </a:p>
          <a:p>
            <a:pPr marL="746125" indent="-228600" eaLnBrk="1" hangingPunct="1">
              <a:defRPr/>
            </a:pPr>
            <a:endParaRPr lang="en-US" sz="2400" dirty="0" smtClean="0">
              <a:solidFill>
                <a:schemeClr val="tx2">
                  <a:lumMod val="40000"/>
                  <a:lumOff val="60000"/>
                </a:schemeClr>
              </a:solidFill>
            </a:endParaRPr>
          </a:p>
          <a:p>
            <a:pPr marL="914400" indent="-914400" eaLnBrk="1" hangingPunct="1">
              <a:buFont typeface="Arial" charset="0"/>
              <a:buNone/>
              <a:defRPr/>
            </a:pPr>
            <a:r>
              <a:rPr lang="en-US" sz="2400" dirty="0" smtClean="0">
                <a:solidFill>
                  <a:schemeClr val="bg1"/>
                </a:solidFill>
              </a:rPr>
              <a:t>	</a:t>
            </a:r>
            <a:r>
              <a:rPr lang="en-US" sz="1800" dirty="0" smtClean="0">
                <a:solidFill>
                  <a:schemeClr val="bg1"/>
                </a:solidFill>
              </a:rPr>
              <a:t>Work item types would include such items as clearing and grubbing, concrete flatwork , erosion control, etc.</a:t>
            </a:r>
          </a:p>
          <a:p>
            <a:pPr marL="914400" indent="-914400" eaLnBrk="1" hangingPunct="1">
              <a:buFont typeface="Arial" charset="0"/>
              <a:buNone/>
              <a:defRPr/>
            </a:pPr>
            <a:endParaRPr lang="en-US" sz="1800" dirty="0" smtClean="0">
              <a:solidFill>
                <a:schemeClr val="bg1"/>
              </a:solidFill>
            </a:endParaRPr>
          </a:p>
          <a:p>
            <a:pPr marL="914400" indent="-914400" eaLnBrk="1" hangingPunct="1">
              <a:buFont typeface="Arial" charset="0"/>
              <a:buNone/>
              <a:defRPr/>
            </a:pPr>
            <a:r>
              <a:rPr lang="en-US" sz="1800" dirty="0" smtClean="0">
                <a:solidFill>
                  <a:schemeClr val="bg1"/>
                </a:solidFill>
              </a:rPr>
              <a:t>	Costs per unit are determined by the amount allocated for the specific work type at hand.</a:t>
            </a:r>
          </a:p>
          <a:p>
            <a:pPr marL="914400" indent="-914400" eaLnBrk="1" hangingPunct="1">
              <a:buFont typeface="Arial" charset="0"/>
              <a:buNone/>
              <a:defRPr/>
            </a:pPr>
            <a:endParaRPr lang="en-US" sz="1800" dirty="0" smtClean="0">
              <a:solidFill>
                <a:schemeClr val="bg1"/>
              </a:solidFill>
            </a:endParaRPr>
          </a:p>
          <a:p>
            <a:pPr marL="914400" indent="-914400" eaLnBrk="1" hangingPunct="1">
              <a:buFont typeface="Arial" charset="0"/>
              <a:buNone/>
              <a:defRPr/>
            </a:pPr>
            <a:r>
              <a:rPr lang="en-US" sz="1800" dirty="0" smtClean="0">
                <a:solidFill>
                  <a:schemeClr val="bg1"/>
                </a:solidFill>
              </a:rPr>
              <a:t>	The Availability of DBEs to perform work may be obtained through TDOT’s DBE Directory found at: </a:t>
            </a:r>
          </a:p>
          <a:p>
            <a:pPr marL="914400" indent="-914400" eaLnBrk="1" hangingPunct="1">
              <a:buFont typeface="Arial" charset="0"/>
              <a:buNone/>
              <a:defRPr/>
            </a:pPr>
            <a:endParaRPr lang="en-US" sz="1800" dirty="0" smtClean="0">
              <a:solidFill>
                <a:schemeClr val="bg1"/>
              </a:solidFill>
            </a:endParaRPr>
          </a:p>
          <a:p>
            <a:pPr marL="914400" indent="-914400" eaLnBrk="1" hangingPunct="1">
              <a:buFont typeface="Arial" charset="0"/>
              <a:buNone/>
              <a:defRPr/>
            </a:pPr>
            <a:r>
              <a:rPr lang="en-US" sz="1800" dirty="0" smtClean="0">
                <a:solidFill>
                  <a:schemeClr val="accent1">
                    <a:lumMod val="20000"/>
                    <a:lumOff val="80000"/>
                  </a:schemeClr>
                </a:solidFill>
              </a:rPr>
              <a:t>	</a:t>
            </a:r>
            <a:r>
              <a:rPr lang="en-US" sz="1800" b="1" dirty="0" smtClean="0">
                <a:solidFill>
                  <a:schemeClr val="accent1">
                    <a:lumMod val="40000"/>
                    <a:lumOff val="60000"/>
                  </a:schemeClr>
                </a:solidFill>
                <a:hlinkClick r:id="rId3"/>
              </a:rPr>
              <a:t>www.tdot.tn.gov/APPLICATIONS/DBEDirect</a:t>
            </a:r>
            <a:endParaRPr lang="en-US" sz="1800" b="1" dirty="0" smtClean="0">
              <a:solidFill>
                <a:schemeClr val="accent1">
                  <a:lumMod val="40000"/>
                  <a:lumOff val="60000"/>
                </a:schemeClr>
              </a:solidFill>
            </a:endParaRPr>
          </a:p>
          <a:p>
            <a:pPr marL="914400" indent="-914400" eaLnBrk="1" hangingPunct="1">
              <a:buFont typeface="Arial" charset="0"/>
              <a:buNone/>
              <a:defRPr/>
            </a:pPr>
            <a:endParaRPr lang="en-US" sz="2400" dirty="0">
              <a:solidFill>
                <a:schemeClr val="bg1"/>
              </a:solidFill>
            </a:endParaRPr>
          </a:p>
        </p:txBody>
      </p:sp>
      <p:pic>
        <p:nvPicPr>
          <p:cNvPr id="8" name="Trac3991.wav">
            <a:hlinkClick r:id="" action="ppaction://media"/>
          </p:cNvPr>
          <p:cNvPicPr>
            <a:picLocks noRot="1" noChangeAspect="1"/>
          </p:cNvPicPr>
          <p:nvPr>
            <a:wavAudioFile r:embed="rId1" name="Track 5.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767"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nodeType="withEffect">
                                  <p:stCondLst>
                                    <p:cond delay="8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nodeType="withEffect">
                                  <p:stCondLst>
                                    <p:cond delay="1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nodeType="withEffect">
                                  <p:stCondLst>
                                    <p:cond delay="1500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par>
                                <p:cTn id="22" presetID="10" presetClass="entr" presetSubtype="0" fill="hold" nodeType="withEffect">
                                  <p:stCondLst>
                                    <p:cond delay="2150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childTnLst>
                                </p:cTn>
                              </p:par>
                              <p:par>
                                <p:cTn id="25" presetID="10" presetClass="entr" presetSubtype="0" fill="hold" nodeType="withEffect">
                                  <p:stCondLst>
                                    <p:cond delay="2700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00"/>
                                        <p:tgtEl>
                                          <p:spTgt spid="3">
                                            <p:txEl>
                                              <p:pRg st="9" end="9"/>
                                            </p:txEl>
                                          </p:spTgt>
                                        </p:tgtEl>
                                      </p:cBhvr>
                                    </p:animEffect>
                                  </p:childTnLst>
                                </p:cTn>
                              </p:par>
                              <p:par>
                                <p:cTn id="28" presetID="10" presetClass="entr" presetSubtype="0" fill="hold" nodeType="withEffect">
                                  <p:stCondLst>
                                    <p:cond delay="3300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1000"/>
                                        <p:tgtEl>
                                          <p:spTgt spid="3">
                                            <p:txEl>
                                              <p:pRg st="11" end="11"/>
                                            </p:txEl>
                                          </p:spTgt>
                                        </p:tgtEl>
                                      </p:cBhvr>
                                    </p:animEffect>
                                  </p:childTnLst>
                                </p:cTn>
                              </p:par>
                              <p:par>
                                <p:cTn id="31" presetID="10" presetClass="entr" presetSubtype="0" fill="hold" grpId="0" nodeType="withEffect">
                                  <p:stCondLst>
                                    <p:cond delay="33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581400"/>
          </a:xfrm>
        </p:spPr>
        <p:txBody>
          <a:bodyPr/>
          <a:lstStyle/>
          <a:p>
            <a:pPr eaLnBrk="1" hangingPunct="1">
              <a:buFont typeface="Arial" charset="0"/>
              <a:buNone/>
              <a:defRPr/>
            </a:pPr>
            <a:r>
              <a:rPr lang="en-US" sz="2400" dirty="0" smtClean="0">
                <a:solidFill>
                  <a:schemeClr val="accent3">
                    <a:lumMod val="60000"/>
                    <a:lumOff val="40000"/>
                  </a:schemeClr>
                </a:solidFill>
              </a:rPr>
              <a:t>3) Create a DBE goal-setting worksheet that includes all work items that a DBE could perform</a:t>
            </a:r>
          </a:p>
          <a:p>
            <a:pPr marL="746125" indent="-228600" eaLnBrk="1" hangingPunct="1">
              <a:defRPr/>
            </a:pPr>
            <a:endParaRPr lang="en-US" sz="2400" dirty="0" smtClean="0">
              <a:solidFill>
                <a:schemeClr val="tx2">
                  <a:lumMod val="40000"/>
                  <a:lumOff val="60000"/>
                </a:schemeClr>
              </a:solidFill>
            </a:endParaRPr>
          </a:p>
          <a:p>
            <a:pPr marL="509588" indent="7938" eaLnBrk="1" hangingPunct="1">
              <a:buFont typeface="Arial" charset="0"/>
              <a:buNone/>
              <a:defRPr/>
            </a:pPr>
            <a:r>
              <a:rPr lang="en-US" sz="2400" dirty="0" smtClean="0">
                <a:solidFill>
                  <a:schemeClr val="bg1"/>
                </a:solidFill>
              </a:rPr>
              <a:t>An example may be downloaded from TDOT’s website, and can also be seen on the next slide.</a:t>
            </a:r>
          </a:p>
          <a:p>
            <a:pPr marL="509588" indent="7938" eaLnBrk="1" hangingPunct="1">
              <a:buFont typeface="Arial" charset="0"/>
              <a:buNone/>
              <a:defRPr/>
            </a:pPr>
            <a:endParaRPr lang="en-US" sz="2400" dirty="0" smtClean="0">
              <a:solidFill>
                <a:schemeClr val="bg1"/>
              </a:solidFill>
            </a:endParaRPr>
          </a:p>
          <a:p>
            <a:pPr marL="509588" indent="7938" eaLnBrk="1" hangingPunct="1">
              <a:buFont typeface="Arial" charset="0"/>
              <a:buNone/>
              <a:defRPr/>
            </a:pPr>
            <a:r>
              <a:rPr lang="en-US" sz="2400" dirty="0" smtClean="0">
                <a:solidFill>
                  <a:schemeClr val="bg1"/>
                </a:solidFill>
              </a:rPr>
              <a:t>This example worksheet may be modified to fit your individual needs.</a:t>
            </a:r>
          </a:p>
        </p:txBody>
      </p:sp>
      <p:pic>
        <p:nvPicPr>
          <p:cNvPr id="4" name="Trac4006.wav">
            <a:hlinkClick r:id="" action="ppaction://media"/>
          </p:cNvPr>
          <p:cNvPicPr>
            <a:picLocks noRot="1" noChangeAspect="1"/>
          </p:cNvPicPr>
          <p:nvPr>
            <a:wavAudioFile r:embed="rId1" name="Track 6.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19"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nodeType="withEffect">
                                  <p:stCondLst>
                                    <p:cond delay="7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nodeType="withEffect">
                                  <p:stCondLst>
                                    <p:cond delay="12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BE Goal Worksheet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8675" y="228600"/>
            <a:ext cx="49466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rac4006.wav">
            <a:hlinkClick r:id="" action="ppaction://media"/>
          </p:cNvPr>
          <p:cNvPicPr>
            <a:picLocks noRot="1" noChangeAspect="1"/>
          </p:cNvPicPr>
          <p:nvPr>
            <a:wavAudioFile r:embed="rId1" name="Track 7.wav"/>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38" fill="hold"/>
                                        <p:tgtEl>
                                          <p:spTgt spid="4"/>
                                        </p:tgtEl>
                                      </p:cBhvr>
                                    </p:cmd>
                                  </p:childTnLst>
                                </p:cTn>
                              </p:par>
                              <p:par>
                                <p:cTn id="7" presetID="22" presetClass="entr" presetSubtype="1" fill="hold" nodeType="withEffect">
                                  <p:stCondLst>
                                    <p:cond delay="500"/>
                                  </p:stCondLst>
                                  <p:childTnLst>
                                    <p:set>
                                      <p:cBhvr>
                                        <p:cTn id="8" dur="1" fill="hold">
                                          <p:stCondLst>
                                            <p:cond delay="0"/>
                                          </p:stCondLst>
                                        </p:cTn>
                                        <p:tgtEl>
                                          <p:spTgt spid="9218"/>
                                        </p:tgtEl>
                                        <p:attrNameLst>
                                          <p:attrName>style.visibility</p:attrName>
                                        </p:attrNameLst>
                                      </p:cBhvr>
                                      <p:to>
                                        <p:strVal val="visible"/>
                                      </p:to>
                                    </p:set>
                                    <p:animEffect transition="in" filter="wipe(up)">
                                      <p:cBhvr>
                                        <p:cTn id="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286000"/>
          </a:xfrm>
        </p:spPr>
        <p:txBody>
          <a:bodyPr/>
          <a:lstStyle/>
          <a:p>
            <a:pPr eaLnBrk="1" hangingPunct="1">
              <a:buFont typeface="Arial" charset="0"/>
              <a:buNone/>
              <a:defRPr/>
            </a:pPr>
            <a:r>
              <a:rPr lang="en-US" sz="2400" dirty="0" smtClean="0">
                <a:solidFill>
                  <a:schemeClr val="accent3">
                    <a:lumMod val="40000"/>
                    <a:lumOff val="60000"/>
                  </a:schemeClr>
                </a:solidFill>
              </a:rPr>
              <a:t>4) Determine each work item for the project at hand and review any available information concerning DBEs who have performed similar work in the project’s geographical area. It may be helpful to write the names of these DBEs on the goal-setting worksheet, as seen on the next slide.</a:t>
            </a:r>
          </a:p>
          <a:p>
            <a:pPr marL="746125" indent="-228600" eaLnBrk="1" hangingPunct="1">
              <a:defRPr/>
            </a:pPr>
            <a:endParaRPr lang="en-US" sz="2400" dirty="0" smtClean="0">
              <a:solidFill>
                <a:schemeClr val="tx2">
                  <a:lumMod val="40000"/>
                  <a:lumOff val="60000"/>
                </a:schemeClr>
              </a:solidFill>
            </a:endParaRPr>
          </a:p>
        </p:txBody>
      </p:sp>
      <p:pic>
        <p:nvPicPr>
          <p:cNvPr id="5" name="Trac4022.wav">
            <a:hlinkClick r:id="" action="ppaction://media"/>
          </p:cNvPr>
          <p:cNvPicPr>
            <a:picLocks noRot="1" noChangeAspect="1"/>
          </p:cNvPicPr>
          <p:nvPr>
            <a:wavAudioFile r:embed="rId1" name="Track 8.wav"/>
          </p:nvPr>
        </p:nvPicPr>
        <p:blipFill>
          <a:blip r:embed="rId3">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225"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7DDE8"/>
      </a:hlink>
      <a:folHlink>
        <a:srgbClr val="B7DD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1470</TotalTime>
  <Words>699</Words>
  <Application>Microsoft Office PowerPoint</Application>
  <PresentationFormat>On-screen Show (4:3)</PresentationFormat>
  <Paragraphs>42</Paragraphs>
  <Slides>19</Slides>
  <Notes>0</Notes>
  <HiddenSlides>0</HiddenSlides>
  <MMClips>17</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3" baseType="lpstr">
      <vt:lpstr>Arial</vt:lpstr>
      <vt:lpstr>Calibri</vt:lpstr>
      <vt:lpstr>Office Theme</vt:lpstr>
      <vt:lpstr>Microsoft Word Document</vt:lpstr>
      <vt:lpstr>PowerPoint Presentation</vt:lpstr>
      <vt:lpstr> </vt:lpstr>
      <vt:lpstr>PowerPoint Presentation</vt:lpstr>
      <vt:lpstr>It may be helpful to have the original document in front of you to refer to, as we will be touching on each item listed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sample 13.5% goal was further reduced for a total goal of 8.5%. Goal setting is now complete for this contract and the steps would then be repeated for any subsequent contracts.</vt:lpstr>
      <vt:lpstr>PowerPoint Presentation</vt:lpstr>
      <vt:lpstr>PowerPoint Presentation</vt:lpstr>
    </vt:vector>
  </TitlesOfParts>
  <Company>TDOT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wilson Neese</dc:creator>
  <cp:lastModifiedBy>David Neese</cp:lastModifiedBy>
  <cp:revision>125</cp:revision>
  <dcterms:created xsi:type="dcterms:W3CDTF">2009-02-10T21:01:42Z</dcterms:created>
  <dcterms:modified xsi:type="dcterms:W3CDTF">2015-08-25T14:13:23Z</dcterms:modified>
</cp:coreProperties>
</file>