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1" r:id="rId2"/>
    <p:sldMasterId id="2147483703" r:id="rId3"/>
  </p:sldMasterIdLst>
  <p:notesMasterIdLst>
    <p:notesMasterId r:id="rId30"/>
  </p:notesMasterIdLst>
  <p:sldIdLst>
    <p:sldId id="363" r:id="rId4"/>
    <p:sldId id="360" r:id="rId5"/>
    <p:sldId id="362" r:id="rId6"/>
    <p:sldId id="364" r:id="rId7"/>
    <p:sldId id="365" r:id="rId8"/>
    <p:sldId id="366" r:id="rId9"/>
    <p:sldId id="368" r:id="rId10"/>
    <p:sldId id="386" r:id="rId11"/>
    <p:sldId id="388" r:id="rId12"/>
    <p:sldId id="389" r:id="rId13"/>
    <p:sldId id="405" r:id="rId14"/>
    <p:sldId id="391" r:id="rId15"/>
    <p:sldId id="392" r:id="rId16"/>
    <p:sldId id="393" r:id="rId17"/>
    <p:sldId id="394" r:id="rId18"/>
    <p:sldId id="406" r:id="rId19"/>
    <p:sldId id="395" r:id="rId20"/>
    <p:sldId id="407" r:id="rId21"/>
    <p:sldId id="396" r:id="rId22"/>
    <p:sldId id="397" r:id="rId23"/>
    <p:sldId id="399" r:id="rId24"/>
    <p:sldId id="404" r:id="rId25"/>
    <p:sldId id="400" r:id="rId26"/>
    <p:sldId id="401" r:id="rId27"/>
    <p:sldId id="402" r:id="rId28"/>
    <p:sldId id="403" r:id="rId29"/>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DE8F8F-F306-58A3-257D-A96995A5854C}" name="Yolando Y. Jackson" initials="YYJ" userId="S::JJ05555@tn.gov::777daa24-dd92-47ec-8d4a-be95172de67a" providerId="AD"/>
  <p188:author id="{BBCA93A6-9F16-AE28-D87B-32D63CA0EF11}" name="Jessica M. Starling" initials="JS" userId="S::JJ11951@tn.gov::8e1085e2-fcf8-481a-98db-3ae255ebef8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F00"/>
    <a:srgbClr val="660066"/>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87179" autoAdjust="0"/>
  </p:normalViewPr>
  <p:slideViewPr>
    <p:cSldViewPr>
      <p:cViewPr>
        <p:scale>
          <a:sx n="130" d="100"/>
          <a:sy n="130" d="100"/>
        </p:scale>
        <p:origin x="1110" y="-222"/>
      </p:cViewPr>
      <p:guideLst>
        <p:guide orient="horz" pos="2160"/>
        <p:guide pos="2880"/>
      </p:guideLst>
    </p:cSldViewPr>
  </p:slideViewPr>
  <p:outlineViewPr>
    <p:cViewPr>
      <p:scale>
        <a:sx n="33" d="100"/>
        <a:sy n="33" d="100"/>
      </p:scale>
      <p:origin x="0" y="-11226"/>
    </p:cViewPr>
  </p:outlin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36" tIns="45718" rIns="91436" bIns="45718" rtlCol="0"/>
          <a:lstStyle>
            <a:lvl1pPr algn="r">
              <a:defRPr sz="1200"/>
            </a:lvl1pPr>
          </a:lstStyle>
          <a:p>
            <a:fld id="{54F47A6A-44CA-4F2F-ACEB-15D8C76EC7DE}" type="datetimeFigureOut">
              <a:rPr lang="en-US" smtClean="0"/>
              <a:t>4/23/2025</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36" tIns="45718" rIns="91436" bIns="45718" rtlCol="0" anchor="ctr"/>
          <a:lstStyle/>
          <a:p>
            <a:endParaRPr lang="en-US" dirty="0"/>
          </a:p>
        </p:txBody>
      </p:sp>
      <p:sp>
        <p:nvSpPr>
          <p:cNvPr id="5" name="Notes Placeholder 4"/>
          <p:cNvSpPr>
            <a:spLocks noGrp="1"/>
          </p:cNvSpPr>
          <p:nvPr>
            <p:ph type="body" sz="quarter" idx="3"/>
          </p:nvPr>
        </p:nvSpPr>
        <p:spPr>
          <a:xfrm>
            <a:off x="695326" y="4445001"/>
            <a:ext cx="5559425" cy="3636963"/>
          </a:xfrm>
          <a:prstGeom prst="rect">
            <a:avLst/>
          </a:prstGeom>
        </p:spPr>
        <p:txBody>
          <a:bodyPr vert="horz" lIns="91436" tIns="45718" rIns="91436"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6"/>
            <a:ext cx="3011488" cy="463550"/>
          </a:xfrm>
          <a:prstGeom prst="rect">
            <a:avLst/>
          </a:prstGeom>
        </p:spPr>
        <p:txBody>
          <a:bodyPr vert="horz" lIns="91436" tIns="45718" rIns="91436"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6"/>
            <a:ext cx="3011488" cy="463550"/>
          </a:xfrm>
          <a:prstGeom prst="rect">
            <a:avLst/>
          </a:prstGeom>
        </p:spPr>
        <p:txBody>
          <a:bodyPr vert="horz" lIns="91436" tIns="45718" rIns="91436" bIns="45718" rtlCol="0" anchor="b"/>
          <a:lstStyle>
            <a:lvl1pPr algn="r">
              <a:defRPr sz="1200"/>
            </a:lvl1pPr>
          </a:lstStyle>
          <a:p>
            <a:fld id="{B68DD6AE-FA01-4C09-BEB5-CFF9C9F6EEA1}" type="slidenum">
              <a:rPr lang="en-US" smtClean="0"/>
              <a:t>‹#›</a:t>
            </a:fld>
            <a:endParaRPr lang="en-US" dirty="0"/>
          </a:p>
        </p:txBody>
      </p:sp>
    </p:spTree>
    <p:extLst>
      <p:ext uri="{BB962C8B-B14F-4D97-AF65-F5344CB8AC3E}">
        <p14:creationId xmlns:p14="http://schemas.microsoft.com/office/powerpoint/2010/main" val="216811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1</a:t>
            </a:fld>
            <a:endParaRPr lang="en-US" dirty="0"/>
          </a:p>
        </p:txBody>
      </p:sp>
    </p:spTree>
    <p:extLst>
      <p:ext uri="{BB962C8B-B14F-4D97-AF65-F5344CB8AC3E}">
        <p14:creationId xmlns:p14="http://schemas.microsoft.com/office/powerpoint/2010/main" val="2424894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20</a:t>
            </a:fld>
            <a:endParaRPr lang="en-US" dirty="0"/>
          </a:p>
        </p:txBody>
      </p:sp>
    </p:spTree>
    <p:extLst>
      <p:ext uri="{BB962C8B-B14F-4D97-AF65-F5344CB8AC3E}">
        <p14:creationId xmlns:p14="http://schemas.microsoft.com/office/powerpoint/2010/main" val="621637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21</a:t>
            </a:fld>
            <a:endParaRPr lang="en-US" dirty="0"/>
          </a:p>
        </p:txBody>
      </p:sp>
    </p:spTree>
    <p:extLst>
      <p:ext uri="{BB962C8B-B14F-4D97-AF65-F5344CB8AC3E}">
        <p14:creationId xmlns:p14="http://schemas.microsoft.com/office/powerpoint/2010/main" val="725429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23</a:t>
            </a:fld>
            <a:endParaRPr lang="en-US" dirty="0"/>
          </a:p>
        </p:txBody>
      </p:sp>
    </p:spTree>
    <p:extLst>
      <p:ext uri="{BB962C8B-B14F-4D97-AF65-F5344CB8AC3E}">
        <p14:creationId xmlns:p14="http://schemas.microsoft.com/office/powerpoint/2010/main" val="1115384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24</a:t>
            </a:fld>
            <a:endParaRPr lang="en-US" dirty="0"/>
          </a:p>
        </p:txBody>
      </p:sp>
    </p:spTree>
    <p:extLst>
      <p:ext uri="{BB962C8B-B14F-4D97-AF65-F5344CB8AC3E}">
        <p14:creationId xmlns:p14="http://schemas.microsoft.com/office/powerpoint/2010/main" val="3543683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25</a:t>
            </a:fld>
            <a:endParaRPr lang="en-US" dirty="0"/>
          </a:p>
        </p:txBody>
      </p:sp>
    </p:spTree>
    <p:extLst>
      <p:ext uri="{BB962C8B-B14F-4D97-AF65-F5344CB8AC3E}">
        <p14:creationId xmlns:p14="http://schemas.microsoft.com/office/powerpoint/2010/main" val="839263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8DD6AE-FA01-4C09-BEB5-CFF9C9F6EEA1}" type="slidenum">
              <a:rPr lang="en-US" smtClean="0"/>
              <a:t>26</a:t>
            </a:fld>
            <a:endParaRPr lang="en-US" dirty="0"/>
          </a:p>
        </p:txBody>
      </p:sp>
    </p:spTree>
    <p:extLst>
      <p:ext uri="{BB962C8B-B14F-4D97-AF65-F5344CB8AC3E}">
        <p14:creationId xmlns:p14="http://schemas.microsoft.com/office/powerpoint/2010/main" val="38039251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7899" y="1168400"/>
            <a:ext cx="6578602" cy="2844800"/>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3617188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45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78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Name, Position | Date</a:t>
            </a:r>
          </a:p>
        </p:txBody>
      </p:sp>
      <p:pic>
        <p:nvPicPr>
          <p:cNvPr id="4" name="Picture 3">
            <a:extLst>
              <a:ext uri="{FF2B5EF4-FFF2-40B4-BE49-F238E27FC236}">
                <a16:creationId xmlns:a16="http://schemas.microsoft.com/office/drawing/2014/main" id="{65F36D40-ADFB-47DC-9F93-E5C90F81514D}"/>
              </a:ext>
            </a:extLst>
          </p:cNvPr>
          <p:cNvPicPr>
            <a:picLocks noChangeAspect="1"/>
          </p:cNvPicPr>
          <p:nvPr userDrawn="1"/>
        </p:nvPicPr>
        <p:blipFill>
          <a:blip r:embed="rId2"/>
          <a:stretch>
            <a:fillRect/>
          </a:stretch>
        </p:blipFill>
        <p:spPr>
          <a:xfrm>
            <a:off x="0" y="5485893"/>
            <a:ext cx="9144000" cy="890016"/>
          </a:xfrm>
          <a:prstGeom prst="rect">
            <a:avLst/>
          </a:prstGeom>
        </p:spPr>
      </p:pic>
    </p:spTree>
    <p:extLst>
      <p:ext uri="{BB962C8B-B14F-4D97-AF65-F5344CB8AC3E}">
        <p14:creationId xmlns:p14="http://schemas.microsoft.com/office/powerpoint/2010/main" val="1386929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Name, Position</a:t>
            </a:r>
          </a:p>
          <a:p>
            <a:pPr lvl="0"/>
            <a:r>
              <a:rPr lang="en-US"/>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a:t>Sub-Title</a:t>
            </a:r>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9082" y="762622"/>
            <a:ext cx="2743200" cy="161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398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628" y="422909"/>
            <a:ext cx="2766540" cy="1196342"/>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36292726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224994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1" name="Content Placeholder 4">
            <a:extLst>
              <a:ext uri="{FF2B5EF4-FFF2-40B4-BE49-F238E27FC236}">
                <a16:creationId xmlns:a16="http://schemas.microsoft.com/office/drawing/2014/main" id="{090F534B-196E-4500-8064-46ED9C366836}"/>
              </a:ext>
            </a:extLst>
          </p:cNvPr>
          <p:cNvPicPr>
            <a:picLocks noChangeAspect="1"/>
          </p:cNvPicPr>
          <p:nvPr userDrawn="1"/>
        </p:nvPicPr>
        <p:blipFill>
          <a:blip r:embed="rId2"/>
          <a:stretch>
            <a:fillRect/>
          </a:stretch>
        </p:blipFill>
        <p:spPr>
          <a:xfrm>
            <a:off x="0" y="5969397"/>
            <a:ext cx="9144000" cy="888603"/>
          </a:xfrm>
          <a:prstGeom prst="rect">
            <a:avLst/>
          </a:prstGeom>
        </p:spPr>
      </p:pic>
    </p:spTree>
    <p:extLst>
      <p:ext uri="{BB962C8B-B14F-4D97-AF65-F5344CB8AC3E}">
        <p14:creationId xmlns:p14="http://schemas.microsoft.com/office/powerpoint/2010/main" val="7455224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5867398"/>
            <a:ext cx="9144000" cy="99060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Content Placeholder 4">
            <a:extLst>
              <a:ext uri="{FF2B5EF4-FFF2-40B4-BE49-F238E27FC236}">
                <a16:creationId xmlns:a16="http://schemas.microsoft.com/office/drawing/2014/main" id="{0BCF9E40-4528-424A-A239-361ECA73D3C1}"/>
              </a:ext>
            </a:extLst>
          </p:cNvPr>
          <p:cNvPicPr>
            <a:picLocks noChangeAspect="1"/>
          </p:cNvPicPr>
          <p:nvPr userDrawn="1"/>
        </p:nvPicPr>
        <p:blipFill>
          <a:blip r:embed="rId2"/>
          <a:stretch>
            <a:fillRect/>
          </a:stretch>
        </p:blipFill>
        <p:spPr>
          <a:xfrm>
            <a:off x="228600" y="5915181"/>
            <a:ext cx="8763000" cy="920438"/>
          </a:xfrm>
          <a:prstGeom prst="rect">
            <a:avLst/>
          </a:prstGeom>
        </p:spPr>
      </p:pic>
    </p:spTree>
    <p:extLst>
      <p:ext uri="{BB962C8B-B14F-4D97-AF65-F5344CB8AC3E}">
        <p14:creationId xmlns:p14="http://schemas.microsoft.com/office/powerpoint/2010/main" val="4822412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33616620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0"/>
            <a:ext cx="8763000" cy="4752093"/>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5867398"/>
            <a:ext cx="9144000" cy="990601"/>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2" name="Content Placeholder 4">
            <a:extLst>
              <a:ext uri="{FF2B5EF4-FFF2-40B4-BE49-F238E27FC236}">
                <a16:creationId xmlns:a16="http://schemas.microsoft.com/office/drawing/2014/main" id="{1F91A1F2-2091-4B84-9ED8-B62FE37C1399}"/>
              </a:ext>
            </a:extLst>
          </p:cNvPr>
          <p:cNvPicPr>
            <a:picLocks noChangeAspect="1"/>
          </p:cNvPicPr>
          <p:nvPr userDrawn="1"/>
        </p:nvPicPr>
        <p:blipFill>
          <a:blip r:embed="rId2"/>
          <a:stretch>
            <a:fillRect/>
          </a:stretch>
        </p:blipFill>
        <p:spPr>
          <a:xfrm>
            <a:off x="228600" y="5918396"/>
            <a:ext cx="8763000" cy="888603"/>
          </a:xfrm>
          <a:prstGeom prst="rect">
            <a:avLst/>
          </a:prstGeom>
        </p:spPr>
      </p:pic>
    </p:spTree>
    <p:extLst>
      <p:ext uri="{BB962C8B-B14F-4D97-AF65-F5344CB8AC3E}">
        <p14:creationId xmlns:p14="http://schemas.microsoft.com/office/powerpoint/2010/main" val="10611766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5134930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7335115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11899253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313383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3200400" y="3874770"/>
            <a:ext cx="5943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276600" y="3962400"/>
            <a:ext cx="57150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525" y="3321685"/>
            <a:ext cx="3346450" cy="3346450"/>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09146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74283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87447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08370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75225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7AB9B11-6FFA-40C8-9AA7-DB8F504E074B}" type="datetimeFigureOut">
              <a:rPr lang="en-US" smtClean="0"/>
              <a:t>4/23/2025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F99D5B-F867-47B0-8AC2-139ABFA8E7EF}" type="slidenum">
              <a:rPr lang="en-US" smtClean="0"/>
              <a:t>‹#›</a:t>
            </a:fld>
            <a:endParaRPr lang="en-US" dirty="0"/>
          </a:p>
        </p:txBody>
      </p:sp>
    </p:spTree>
    <p:extLst>
      <p:ext uri="{BB962C8B-B14F-4D97-AF65-F5344CB8AC3E}">
        <p14:creationId xmlns:p14="http://schemas.microsoft.com/office/powerpoint/2010/main" val="5843770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007690" y="548797"/>
            <a:ext cx="1189132" cy="297918"/>
          </a:xfrm>
          <a:prstGeom prst="rect">
            <a:avLst/>
          </a:prstGeom>
        </p:spPr>
        <p:txBody>
          <a:bodyPr/>
          <a:lstStyle/>
          <a:p>
            <a:fld id="{9431BDB7-FEBC-4576-B115-F9022990BDA5}" type="datetimeFigureOut">
              <a:rPr lang="en-US" smtClean="0"/>
              <a:t>4/23/2025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2150EF-142C-4771-BDD7-DC805A27CF01}" type="slidenum">
              <a:rPr lang="en-US" smtClean="0"/>
              <a:t>‹#›</a:t>
            </a:fld>
            <a:endParaRPr lang="en-US" dirty="0"/>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53072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xfrm>
            <a:off x="6007690" y="548797"/>
            <a:ext cx="1189132" cy="297918"/>
          </a:xfrm>
          <a:prstGeom prst="rect">
            <a:avLst/>
          </a:prstGeom>
          <a:ln/>
        </p:spPr>
        <p:txBody>
          <a:bodyPr/>
          <a:lstStyle>
            <a:lvl1pPr>
              <a:defRPr/>
            </a:lvl1pPr>
          </a:lstStyle>
          <a:p>
            <a:pPr>
              <a:defRPr/>
            </a:pPr>
            <a:endParaRPr lang="en-US" dirty="0"/>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6"/>
          <p:cNvSpPr>
            <a:spLocks noGrp="1" noChangeArrowheads="1"/>
          </p:cNvSpPr>
          <p:nvPr>
            <p:ph type="sldNum" sz="quarter" idx="12"/>
          </p:nvPr>
        </p:nvSpPr>
        <p:spPr>
          <a:ln/>
        </p:spPr>
        <p:txBody>
          <a:bodyPr/>
          <a:lstStyle>
            <a:lvl1pPr>
              <a:defRPr/>
            </a:lvl1pPr>
          </a:lstStyle>
          <a:p>
            <a:pPr>
              <a:defRPr/>
            </a:pPr>
            <a:fld id="{7CA7152B-7A66-4E22-913B-BF8D5CCB8F24}" type="slidenum">
              <a:rPr lang="en-US"/>
              <a:pPr>
                <a:defRPr/>
              </a:pPr>
              <a:t>‹#›</a:t>
            </a:fld>
            <a:endParaRPr lang="en-US" dirty="0"/>
          </a:p>
        </p:txBody>
      </p:sp>
    </p:spTree>
    <p:extLst>
      <p:ext uri="{BB962C8B-B14F-4D97-AF65-F5344CB8AC3E}">
        <p14:creationId xmlns:p14="http://schemas.microsoft.com/office/powerpoint/2010/main" val="6102802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07690" y="548797"/>
            <a:ext cx="1189132" cy="297918"/>
          </a:xfrm>
          <a:prstGeom prst="rect">
            <a:avLst/>
          </a:prstGeom>
        </p:spPr>
        <p:txBody>
          <a:bodyPr/>
          <a:lstStyle/>
          <a:p>
            <a:fld id="{9431BDB7-FEBC-4576-B115-F9022990BDA5}" type="datetimeFigureOut">
              <a:rPr lang="en-US" smtClean="0"/>
              <a:t>4/23/2025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B2150EF-142C-4771-BDD7-DC805A27CF01}" type="slidenum">
              <a:rPr lang="en-US" smtClean="0"/>
              <a:t>‹#›</a:t>
            </a:fld>
            <a:endParaRPr lang="en-US" dirty="0"/>
          </a:p>
        </p:txBody>
      </p:sp>
    </p:spTree>
    <p:extLst>
      <p:ext uri="{BB962C8B-B14F-4D97-AF65-F5344CB8AC3E}">
        <p14:creationId xmlns:p14="http://schemas.microsoft.com/office/powerpoint/2010/main" val="9756935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42" y="741426"/>
            <a:ext cx="6066575" cy="2623383"/>
          </a:xfrm>
          <a:prstGeom prst="rect">
            <a:avLst/>
          </a:prstGeom>
        </p:spPr>
      </p:pic>
      <p:pic>
        <p:nvPicPr>
          <p:cNvPr id="5" name="Picture 4">
            <a:extLst>
              <a:ext uri="{FF2B5EF4-FFF2-40B4-BE49-F238E27FC236}">
                <a16:creationId xmlns:a16="http://schemas.microsoft.com/office/drawing/2014/main" id="{4B821367-C9FF-7E42-55B6-451DECCF2637}"/>
              </a:ext>
            </a:extLst>
          </p:cNvPr>
          <p:cNvPicPr>
            <a:picLocks noChangeAspect="1"/>
          </p:cNvPicPr>
          <p:nvPr userDrawn="1"/>
        </p:nvPicPr>
        <p:blipFill>
          <a:blip r:embed="rId3"/>
          <a:stretch>
            <a:fillRect/>
          </a:stretch>
        </p:blipFill>
        <p:spPr>
          <a:xfrm>
            <a:off x="5410200" y="887821"/>
            <a:ext cx="3193369" cy="2851984"/>
          </a:xfrm>
          <a:prstGeom prst="rect">
            <a:avLst/>
          </a:prstGeom>
        </p:spPr>
      </p:pic>
      <p:cxnSp>
        <p:nvCxnSpPr>
          <p:cNvPr id="10" name="Straight Connector 9">
            <a:extLst>
              <a:ext uri="{FF2B5EF4-FFF2-40B4-BE49-F238E27FC236}">
                <a16:creationId xmlns:a16="http://schemas.microsoft.com/office/drawing/2014/main" id="{FE1BEB5B-67A6-CBFB-10B3-201014227EFF}"/>
              </a:ext>
            </a:extLst>
          </p:cNvPr>
          <p:cNvCxnSpPr>
            <a:cxnSpLocks/>
          </p:cNvCxnSpPr>
          <p:nvPr userDrawn="1"/>
        </p:nvCxnSpPr>
        <p:spPr>
          <a:xfrm>
            <a:off x="4953000" y="990600"/>
            <a:ext cx="0" cy="25146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102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6628" y="422909"/>
            <a:ext cx="2766540" cy="1196342"/>
          </a:xfrm>
          <a:prstGeom prst="rect">
            <a:avLst/>
          </a:prstGeom>
        </p:spPr>
      </p:pic>
    </p:spTree>
    <p:extLst>
      <p:ext uri="{BB962C8B-B14F-4D97-AF65-F5344CB8AC3E}">
        <p14:creationId xmlns:p14="http://schemas.microsoft.com/office/powerpoint/2010/main" val="19157376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3200400" y="3874770"/>
            <a:ext cx="5943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276600" y="3962400"/>
            <a:ext cx="57150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525" y="3321685"/>
            <a:ext cx="3346450" cy="3346450"/>
          </a:xfrm>
          <a:prstGeom prst="rect">
            <a:avLst/>
          </a:prstGeom>
          <a:noFill/>
          <a:ln>
            <a:noFill/>
          </a:ln>
        </p:spPr>
      </p:pic>
    </p:spTree>
    <p:extLst>
      <p:ext uri="{BB962C8B-B14F-4D97-AF65-F5344CB8AC3E}">
        <p14:creationId xmlns:p14="http://schemas.microsoft.com/office/powerpoint/2010/main" val="11013734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3393955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740282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19559088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6472466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14313188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41542410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11413207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631163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8413353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05304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60779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3434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66044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611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775"/>
          <a:stretch/>
        </p:blipFill>
        <p:spPr>
          <a:xfrm>
            <a:off x="41910" y="6152266"/>
            <a:ext cx="1272540" cy="731520"/>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21" Type="http://schemas.openxmlformats.org/officeDocument/2006/relationships/slideLayout" Target="../slideLayouts/slideLayout38.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theme" Target="../theme/theme3.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0326"/>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1" r:id="rId5"/>
    <p:sldLayoutId id="2147483668" r:id="rId6"/>
    <p:sldLayoutId id="2147483665" r:id="rId7"/>
    <p:sldLayoutId id="2147483672" r:id="rId8"/>
    <p:sldLayoutId id="2147483673" r:id="rId9"/>
    <p:sldLayoutId id="2147483679" r:id="rId10"/>
    <p:sldLayoutId id="2147483674" r:id="rId11"/>
    <p:sldLayoutId id="2147483662" r:id="rId12"/>
    <p:sldLayoutId id="2147483663" r:id="rId13"/>
    <p:sldLayoutId id="2147483676" r:id="rId14"/>
    <p:sldLayoutId id="2147483677" r:id="rId15"/>
    <p:sldLayoutId id="2147483675"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6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0326"/>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425457985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 id="2147483702" r:id="rId2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0326"/>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331746207"/>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tn.gov/tdot/civil-rights/affirmative-action-program/affirmative-action-training.html"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F75188-886B-951E-5EED-879CD95C849D}"/>
              </a:ext>
            </a:extLst>
          </p:cNvPr>
          <p:cNvSpPr>
            <a:spLocks noGrp="1"/>
          </p:cNvSpPr>
          <p:nvPr>
            <p:ph type="ctrTitle"/>
          </p:nvPr>
        </p:nvSpPr>
        <p:spPr>
          <a:xfrm>
            <a:off x="0" y="3744686"/>
            <a:ext cx="9144000" cy="3113314"/>
          </a:xfrm>
        </p:spPr>
        <p:txBody>
          <a:bodyPr>
            <a:normAutofit fontScale="90000"/>
          </a:bodyPr>
          <a:lstStyle/>
          <a:p>
            <a:br>
              <a:rPr lang="en-US" sz="3200" dirty="0"/>
            </a:br>
            <a:r>
              <a:rPr lang="en-US" sz="3200" dirty="0"/>
              <a:t>Equal Employment Opportunity </a:t>
            </a:r>
            <a:br>
              <a:rPr lang="en-US" sz="3200" dirty="0"/>
            </a:br>
            <a:r>
              <a:rPr lang="en-US" sz="3200" dirty="0"/>
              <a:t>Affirmative Action Program</a:t>
            </a:r>
            <a:br>
              <a:rPr lang="en-US" sz="3200" dirty="0"/>
            </a:br>
            <a:br>
              <a:rPr lang="en-US" sz="3200" dirty="0"/>
            </a:br>
            <a:r>
              <a:rPr lang="en-US" sz="3100" dirty="0"/>
              <a:t>Annual EEO Officers Online Training</a:t>
            </a:r>
            <a:br>
              <a:rPr lang="en-US" sz="3200" dirty="0"/>
            </a:br>
            <a:br>
              <a:rPr lang="en-US" sz="2000" dirty="0"/>
            </a:br>
            <a:r>
              <a:rPr lang="en-US" sz="1800" dirty="0"/>
              <a:t>This presentation may be downloaded to your PC to complete the training session at your own pace.</a:t>
            </a:r>
            <a:br>
              <a:rPr lang="en-US" sz="1800" dirty="0"/>
            </a:br>
            <a:br>
              <a:rPr lang="en-US" sz="2000" dirty="0"/>
            </a:br>
            <a:endParaRPr lang="en-US" sz="3200" dirty="0"/>
          </a:p>
        </p:txBody>
      </p:sp>
      <p:sp>
        <p:nvSpPr>
          <p:cNvPr id="5" name="Text Placeholder 4">
            <a:extLst>
              <a:ext uri="{FF2B5EF4-FFF2-40B4-BE49-F238E27FC236}">
                <a16:creationId xmlns:a16="http://schemas.microsoft.com/office/drawing/2014/main" id="{00211C54-870E-0D64-4CAE-B69195A765D3}"/>
              </a:ext>
            </a:extLst>
          </p:cNvPr>
          <p:cNvSpPr>
            <a:spLocks noGrp="1"/>
          </p:cNvSpPr>
          <p:nvPr>
            <p:ph type="body" sz="quarter" idx="11"/>
          </p:nvPr>
        </p:nvSpPr>
        <p:spPr/>
        <p:txBody>
          <a:bodyPr/>
          <a:lstStyle/>
          <a:p>
            <a:r>
              <a:rPr lang="en-US" dirty="0"/>
              <a:t>May 5, 2025</a:t>
            </a:r>
          </a:p>
        </p:txBody>
      </p:sp>
    </p:spTree>
    <p:extLst>
      <p:ext uri="{BB962C8B-B14F-4D97-AF65-F5344CB8AC3E}">
        <p14:creationId xmlns:p14="http://schemas.microsoft.com/office/powerpoint/2010/main" val="2037577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2. EEO Officer</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43000"/>
            <a:ext cx="8839200" cy="4958465"/>
          </a:xfrm>
        </p:spPr>
        <p:txBody>
          <a:bodyPr>
            <a:normAutofit fontScale="62500" lnSpcReduction="20000"/>
          </a:bodyPr>
          <a:lstStyle/>
          <a:p>
            <a:pPr>
              <a:lnSpc>
                <a:spcPct val="120000"/>
              </a:lnSpc>
            </a:pPr>
            <a:r>
              <a:rPr lang="en-US" sz="2900" dirty="0">
                <a:latin typeface="PermianSlabSerifTypeface" panose="02000000000000000000" pitchFamily="50" charset="0"/>
              </a:rPr>
              <a:t>The contractor will designate, and make known to the Affirmative Action Manager, an EEO Officer who will have the responsibility for and must be capable of effectively administering and promoting an active EEO program and who must be assigned adequate authority and responsibility to do so. </a:t>
            </a:r>
          </a:p>
          <a:p>
            <a:pPr marL="0" indent="0">
              <a:lnSpc>
                <a:spcPct val="120000"/>
              </a:lnSpc>
              <a:buNone/>
            </a:pPr>
            <a:endParaRPr lang="en-US" dirty="0">
              <a:latin typeface="PermianSlabSerifTypeface" panose="02000000000000000000" pitchFamily="50" charset="0"/>
            </a:endParaRPr>
          </a:p>
          <a:p>
            <a:pPr>
              <a:lnSpc>
                <a:spcPct val="150000"/>
              </a:lnSpc>
            </a:pPr>
            <a:r>
              <a:rPr lang="en-US" sz="2600" dirty="0">
                <a:latin typeface="PermianSlabSerifTypeface" panose="02000000000000000000" pitchFamily="50" charset="0"/>
              </a:rPr>
              <a:t>The EEO Officer is tasked to:</a:t>
            </a:r>
          </a:p>
          <a:p>
            <a:pPr lvl="1">
              <a:lnSpc>
                <a:spcPct val="150000"/>
              </a:lnSpc>
              <a:buFont typeface="PermianSlabSerifTypeface" panose="02000000000000000000" pitchFamily="50" charset="0"/>
              <a:buChar char="—"/>
            </a:pPr>
            <a:r>
              <a:rPr lang="en-US" sz="2600" dirty="0">
                <a:latin typeface="PermianSlabSerifTypeface" panose="02000000000000000000" pitchFamily="50" charset="0"/>
              </a:rPr>
              <a:t>Implement the Contractor’s EEO policy and procedures;</a:t>
            </a:r>
          </a:p>
          <a:p>
            <a:pPr lvl="1">
              <a:lnSpc>
                <a:spcPct val="150000"/>
              </a:lnSpc>
              <a:buFont typeface="PermianSlabSerifTypeface" panose="02000000000000000000" pitchFamily="50" charset="0"/>
              <a:buChar char="—"/>
            </a:pPr>
            <a:r>
              <a:rPr lang="en-US" sz="2600" dirty="0">
                <a:latin typeface="PermianSlabSerifTypeface" panose="02000000000000000000" pitchFamily="50" charset="0"/>
              </a:rPr>
              <a:t>Disseminate EEO policies and contractual responsibilities; </a:t>
            </a:r>
          </a:p>
          <a:p>
            <a:pPr lvl="1">
              <a:lnSpc>
                <a:spcPct val="150000"/>
              </a:lnSpc>
              <a:buFont typeface="PermianSlabSerifTypeface" panose="02000000000000000000" pitchFamily="50" charset="0"/>
              <a:buChar char="—"/>
            </a:pPr>
            <a:r>
              <a:rPr lang="en-US" sz="2600" dirty="0">
                <a:latin typeface="PermianSlabSerifTypeface" panose="02000000000000000000" pitchFamily="50" charset="0"/>
              </a:rPr>
              <a:t>Conduct periodic meetings with supervisors, personnel office staff, and employees to review and explain EEO policies;</a:t>
            </a:r>
          </a:p>
          <a:p>
            <a:pPr lvl="1">
              <a:lnSpc>
                <a:spcPct val="150000"/>
              </a:lnSpc>
              <a:buFont typeface="PermianSlabSerifTypeface" panose="02000000000000000000" pitchFamily="50" charset="0"/>
              <a:buChar char="—"/>
            </a:pPr>
            <a:r>
              <a:rPr lang="en-US" sz="2600" dirty="0">
                <a:latin typeface="PermianSlabSerifTypeface" panose="02000000000000000000" pitchFamily="50" charset="0"/>
              </a:rPr>
              <a:t>Provide new employee training for all new employees to include the contractor’s EEO obligations;</a:t>
            </a:r>
          </a:p>
          <a:p>
            <a:pPr lvl="1">
              <a:lnSpc>
                <a:spcPct val="150000"/>
              </a:lnSpc>
              <a:buFont typeface="PermianSlabSerifTypeface" panose="02000000000000000000" pitchFamily="50" charset="0"/>
              <a:buChar char="—"/>
            </a:pPr>
            <a:r>
              <a:rPr lang="en-US" sz="2600" dirty="0">
                <a:latin typeface="PermianSlabSerifTypeface" panose="02000000000000000000" pitchFamily="50" charset="0"/>
              </a:rPr>
              <a:t>Instruct personnel who engage in direct recruitment of EEO requirements, obligations, and goals; and</a:t>
            </a:r>
          </a:p>
          <a:p>
            <a:pPr lvl="1">
              <a:lnSpc>
                <a:spcPct val="150000"/>
              </a:lnSpc>
              <a:buFont typeface="PermianSlabSerifTypeface" panose="02000000000000000000" pitchFamily="50" charset="0"/>
              <a:buChar char="—"/>
            </a:pPr>
            <a:r>
              <a:rPr lang="en-US" sz="2600" dirty="0">
                <a:latin typeface="PermianSlabSerifTypeface" panose="02000000000000000000" pitchFamily="50" charset="0"/>
              </a:rPr>
              <a:t>Ensure required notices and posters are displayed.</a:t>
            </a:r>
          </a:p>
        </p:txBody>
      </p:sp>
    </p:spTree>
    <p:extLst>
      <p:ext uri="{BB962C8B-B14F-4D97-AF65-F5344CB8AC3E}">
        <p14:creationId xmlns:p14="http://schemas.microsoft.com/office/powerpoint/2010/main" val="988539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3. Dissemination of Policy</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43000"/>
            <a:ext cx="8839200" cy="4958465"/>
          </a:xfrm>
        </p:spPr>
        <p:txBody>
          <a:bodyPr>
            <a:normAutofit fontScale="85000" lnSpcReduction="20000"/>
          </a:bodyPr>
          <a:lstStyle/>
          <a:p>
            <a:pPr>
              <a:lnSpc>
                <a:spcPct val="120000"/>
              </a:lnSpc>
            </a:pPr>
            <a:r>
              <a:rPr lang="en-US" sz="2100" dirty="0">
                <a:latin typeface="PermianSlabSerifTypeface" panose="02000000000000000000" pitchFamily="50" charset="0"/>
              </a:rPr>
              <a:t>All members of the contractor’s staff who are authorized to hire, supervise, promote, and discharge employees, or who recommend such or are substantially involved in such action(s) will:</a:t>
            </a:r>
          </a:p>
          <a:p>
            <a:pPr lvl="1">
              <a:lnSpc>
                <a:spcPct val="120000"/>
              </a:lnSpc>
              <a:buFont typeface="Wingdings" panose="05000000000000000000" pitchFamily="2" charset="2"/>
              <a:buChar char="ü"/>
            </a:pPr>
            <a:endParaRPr lang="en-US" sz="1800" dirty="0">
              <a:latin typeface="PermianSlabSerifTypeface" panose="02000000000000000000" pitchFamily="50" charset="0"/>
            </a:endParaRPr>
          </a:p>
          <a:p>
            <a:pPr lvl="1">
              <a:lnSpc>
                <a:spcPct val="120000"/>
              </a:lnSpc>
              <a:buFont typeface="PermianSlabSerifTypeface" panose="02000000000000000000" pitchFamily="50" charset="0"/>
              <a:buChar char="—"/>
            </a:pPr>
            <a:r>
              <a:rPr lang="en-US" sz="1900" dirty="0">
                <a:latin typeface="PermianSlabSerifTypeface" panose="02000000000000000000" pitchFamily="50" charset="0"/>
              </a:rPr>
              <a:t>Be made fully cognizant of and will implement the contractor’s EEO Policy and contractual obligations in all employment actions.</a:t>
            </a:r>
          </a:p>
          <a:p>
            <a:pPr lvl="1">
              <a:lnSpc>
                <a:spcPct val="120000"/>
              </a:lnSpc>
              <a:buFont typeface="PermianSlabSerifTypeface" panose="02000000000000000000" pitchFamily="50" charset="0"/>
              <a:buChar char="—"/>
            </a:pPr>
            <a:r>
              <a:rPr lang="en-US" sz="1900" dirty="0">
                <a:latin typeface="PermianSlabSerifTypeface" panose="02000000000000000000" pitchFamily="50" charset="0"/>
              </a:rPr>
              <a:t>Periodic meetings of supervisory and personnel office employees will be conducted before the start of work and then not less often than once every six months.</a:t>
            </a:r>
          </a:p>
          <a:p>
            <a:pPr lvl="1">
              <a:lnSpc>
                <a:spcPct val="120000"/>
              </a:lnSpc>
              <a:buFont typeface="PermianSlabSerifTypeface" panose="02000000000000000000" pitchFamily="50" charset="0"/>
              <a:buChar char="—"/>
            </a:pPr>
            <a:r>
              <a:rPr lang="en-US" sz="1900" dirty="0">
                <a:latin typeface="PermianSlabSerifTypeface" panose="02000000000000000000" pitchFamily="50" charset="0"/>
              </a:rPr>
              <a:t>All new supervisory or personnel office employees will receive indoctrination from EEO Officer within the first 30 days of reporting to duty with the contractor.</a:t>
            </a:r>
          </a:p>
          <a:p>
            <a:pPr lvl="1">
              <a:lnSpc>
                <a:spcPct val="120000"/>
              </a:lnSpc>
              <a:buFont typeface="PermianSlabSerifTypeface" panose="02000000000000000000" pitchFamily="50" charset="0"/>
              <a:buChar char="—"/>
            </a:pPr>
            <a:r>
              <a:rPr lang="en-US" sz="1900" dirty="0">
                <a:latin typeface="PermianSlabSerifTypeface" panose="02000000000000000000" pitchFamily="50" charset="0"/>
              </a:rPr>
              <a:t>All personnel engaged in direct recruitment for the project will receive instruction on locating and hiring minority/ female applicants.</a:t>
            </a:r>
          </a:p>
          <a:p>
            <a:pPr lvl="1">
              <a:lnSpc>
                <a:spcPct val="120000"/>
              </a:lnSpc>
              <a:buFont typeface="PermianSlabSerifTypeface" panose="02000000000000000000" pitchFamily="50" charset="0"/>
              <a:buChar char="—"/>
            </a:pPr>
            <a:r>
              <a:rPr lang="en-US" sz="1900" dirty="0">
                <a:latin typeface="PermianSlabSerifTypeface" panose="02000000000000000000" pitchFamily="50" charset="0"/>
              </a:rPr>
              <a:t>Ensure posting of contractor’s EEO Policy is placed in areas readily accessible to employees.</a:t>
            </a:r>
          </a:p>
          <a:p>
            <a:pPr lvl="1">
              <a:lnSpc>
                <a:spcPct val="120000"/>
              </a:lnSpc>
              <a:buFont typeface="PermianSlabSerifTypeface" panose="02000000000000000000" pitchFamily="50" charset="0"/>
              <a:buChar char="—"/>
            </a:pPr>
            <a:r>
              <a:rPr lang="en-US" sz="1900" dirty="0">
                <a:latin typeface="PermianSlabSerifTypeface" panose="02000000000000000000" pitchFamily="50" charset="0"/>
              </a:rPr>
              <a:t>Bring the contractor’s EEO Policy to attention of employees by means of meetings, employee handbooks or other means.</a:t>
            </a:r>
            <a:r>
              <a:rPr lang="en-US" altLang="en-US" sz="1900" dirty="0">
                <a:solidFill>
                  <a:srgbClr val="00CC00"/>
                </a:solidFill>
                <a:latin typeface="PermianSlabSerifTypeface" panose="02000000000000000000" pitchFamily="50" charset="0"/>
              </a:rPr>
              <a:t> </a:t>
            </a:r>
            <a:endParaRPr lang="en-US" sz="1900" dirty="0">
              <a:latin typeface="PermianSlabSerifTypeface" panose="02000000000000000000" pitchFamily="50" charset="0"/>
            </a:endParaRPr>
          </a:p>
        </p:txBody>
      </p:sp>
    </p:spTree>
    <p:extLst>
      <p:ext uri="{BB962C8B-B14F-4D97-AF65-F5344CB8AC3E}">
        <p14:creationId xmlns:p14="http://schemas.microsoft.com/office/powerpoint/2010/main" val="227411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4. </a:t>
            </a:r>
            <a:r>
              <a:rPr lang="en-US" dirty="0"/>
              <a:t>Recruitment – </a:t>
            </a:r>
            <a:r>
              <a:rPr lang="en-US" sz="2400" dirty="0"/>
              <a:t>“An Equal Opportunity Employer”</a:t>
            </a:r>
            <a:br>
              <a:rPr lang="en-US" sz="2400"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93800"/>
            <a:ext cx="8839200" cy="4958465"/>
          </a:xfrm>
        </p:spPr>
        <p:txBody>
          <a:bodyPr>
            <a:noAutofit/>
          </a:bodyPr>
          <a:lstStyle/>
          <a:p>
            <a:r>
              <a:rPr lang="en-US" sz="1600" dirty="0">
                <a:latin typeface="PermianSlabSerifTypeface" panose="02000000000000000000" pitchFamily="50" charset="0"/>
              </a:rPr>
              <a:t>Advertisements will be placed in publications having a large circulation among minority and female groups in the area from which the project work force would normally be derived.</a:t>
            </a:r>
          </a:p>
          <a:p>
            <a:endParaRPr lang="en-US" sz="1600" dirty="0">
              <a:latin typeface="PermianSlabSerifTypeface" panose="02000000000000000000" pitchFamily="50" charset="0"/>
            </a:endParaRPr>
          </a:p>
          <a:p>
            <a:r>
              <a:rPr lang="en-US" sz="1600" dirty="0">
                <a:latin typeface="PermianSlabSerifTypeface" panose="02000000000000000000" pitchFamily="50" charset="0"/>
              </a:rPr>
              <a:t>Advertisements will include the notation “An Equal Opportunity Employer.”</a:t>
            </a:r>
          </a:p>
          <a:p>
            <a:endParaRPr lang="en-US" sz="1600" dirty="0">
              <a:latin typeface="PermianSlabSerifTypeface" panose="02000000000000000000" pitchFamily="50" charset="0"/>
            </a:endParaRPr>
          </a:p>
          <a:p>
            <a:r>
              <a:rPr lang="en-US" sz="1600" dirty="0">
                <a:latin typeface="PermianSlabSerifTypeface" panose="02000000000000000000" pitchFamily="50" charset="0"/>
              </a:rPr>
              <a:t>Systematic and direct recruitment will be conducted through public and private employee referral sources likely to yield qualified minority and female applicants.</a:t>
            </a:r>
          </a:p>
          <a:p>
            <a:endParaRPr lang="en-US" sz="1600" dirty="0">
              <a:latin typeface="PermianSlabSerifTypeface" panose="02000000000000000000" pitchFamily="50" charset="0"/>
            </a:endParaRPr>
          </a:p>
          <a:p>
            <a:r>
              <a:rPr lang="en-US" sz="1600" dirty="0">
                <a:latin typeface="PermianSlabSerifTypeface" panose="02000000000000000000" pitchFamily="50" charset="0"/>
              </a:rPr>
              <a:t>Identify sources of potential minority group employees and establish with such identified sources procedures whereby minority and women applicants may be referred to the contractor for employment consideration. </a:t>
            </a:r>
          </a:p>
          <a:p>
            <a:endParaRPr lang="en-US" sz="1600" dirty="0">
              <a:latin typeface="PermianSlabSerifTypeface" panose="02000000000000000000" pitchFamily="50" charset="0"/>
            </a:endParaRPr>
          </a:p>
          <a:p>
            <a:r>
              <a:rPr lang="en-US" sz="1600" dirty="0">
                <a:latin typeface="PermianSlabSerifTypeface" panose="02000000000000000000" pitchFamily="50" charset="0"/>
              </a:rPr>
              <a:t>Present employees will be encouraged to refer minority and female applicants for employment.</a:t>
            </a:r>
          </a:p>
          <a:p>
            <a:endParaRPr lang="en-US" sz="1600" dirty="0">
              <a:latin typeface="PermianSlabSerifTypeface" panose="02000000000000000000" pitchFamily="50" charset="0"/>
            </a:endParaRPr>
          </a:p>
          <a:p>
            <a:r>
              <a:rPr lang="en-US" sz="1600" dirty="0">
                <a:latin typeface="PermianSlabSerifTypeface" panose="02000000000000000000" pitchFamily="50" charset="0"/>
              </a:rPr>
              <a:t>Reminder: Recruitment for OJT trainees should start before the project begins.</a:t>
            </a:r>
          </a:p>
          <a:p>
            <a:pPr>
              <a:buFont typeface="Wingdings" panose="05000000000000000000" pitchFamily="2" charset="2"/>
              <a:buChar char="ü"/>
            </a:pPr>
            <a:endParaRPr lang="en-US" sz="1800" dirty="0">
              <a:latin typeface="PermianSlabSerifTypeface" panose="02000000000000000000" pitchFamily="50" charset="0"/>
            </a:endParaRPr>
          </a:p>
        </p:txBody>
      </p:sp>
    </p:spTree>
    <p:extLst>
      <p:ext uri="{BB962C8B-B14F-4D97-AF65-F5344CB8AC3E}">
        <p14:creationId xmlns:p14="http://schemas.microsoft.com/office/powerpoint/2010/main" val="176652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5. Personnel Actions</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93800"/>
            <a:ext cx="8839200" cy="4958465"/>
          </a:xfrm>
        </p:spPr>
        <p:txBody>
          <a:bodyPr>
            <a:normAutofit/>
          </a:bodyPr>
          <a:lstStyle/>
          <a:p>
            <a:r>
              <a:rPr lang="en-US" sz="1800" dirty="0">
                <a:latin typeface="PermianSlabSerifTypeface" panose="02000000000000000000" pitchFamily="50" charset="0"/>
              </a:rPr>
              <a:t>Wages, working conditions, and employee benefits shall be established and administered, and personnel actions of every type, including hiring, upgrading, promotion, transfer, demotion, layoff, and termination, shall be taken without regard to race, color, religion, sex, sexual orientation, gender identity, national origin, age or disability.  </a:t>
            </a:r>
          </a:p>
          <a:p>
            <a:endParaRPr lang="en-US" sz="2000" dirty="0">
              <a:latin typeface="PermianSlabSerifTypeface" panose="02000000000000000000" pitchFamily="50" charset="0"/>
            </a:endParaRPr>
          </a:p>
          <a:p>
            <a:r>
              <a:rPr lang="en-US" sz="1800" dirty="0">
                <a:latin typeface="PermianSlabSerifTypeface" panose="02000000000000000000" pitchFamily="50" charset="0"/>
              </a:rPr>
              <a:t>Procedures should follow:</a:t>
            </a:r>
          </a:p>
          <a:p>
            <a:pPr lvl="1">
              <a:lnSpc>
                <a:spcPct val="150000"/>
              </a:lnSpc>
              <a:buFont typeface="PermianSlabSerifTypeface" panose="02000000000000000000" pitchFamily="50" charset="0"/>
              <a:buChar char="—"/>
            </a:pPr>
            <a:r>
              <a:rPr lang="en-US" sz="1800" dirty="0">
                <a:latin typeface="PermianSlabSerifTypeface" panose="02000000000000000000" pitchFamily="50" charset="0"/>
              </a:rPr>
              <a:t>Contractor will conduct periodic inspections of project sites.</a:t>
            </a:r>
          </a:p>
          <a:p>
            <a:pPr lvl="1">
              <a:lnSpc>
                <a:spcPct val="150000"/>
              </a:lnSpc>
              <a:buFont typeface="PermianSlabSerifTypeface" panose="02000000000000000000" pitchFamily="50" charset="0"/>
              <a:buChar char="—"/>
            </a:pPr>
            <a:r>
              <a:rPr lang="en-US" sz="1800" dirty="0">
                <a:latin typeface="PermianSlabSerifTypeface" panose="02000000000000000000" pitchFamily="50" charset="0"/>
              </a:rPr>
              <a:t>Contractor will periodically evaluate wages.</a:t>
            </a:r>
          </a:p>
          <a:p>
            <a:pPr lvl="1">
              <a:lnSpc>
                <a:spcPct val="150000"/>
              </a:lnSpc>
              <a:buFont typeface="PermianSlabSerifTypeface" panose="02000000000000000000" pitchFamily="50" charset="0"/>
              <a:buChar char="—"/>
            </a:pPr>
            <a:r>
              <a:rPr lang="en-US" sz="1800" dirty="0">
                <a:latin typeface="PermianSlabSerifTypeface" panose="02000000000000000000" pitchFamily="50" charset="0"/>
              </a:rPr>
              <a:t>Contractor will review selected personnel actions in depth.</a:t>
            </a:r>
          </a:p>
          <a:p>
            <a:pPr lvl="1">
              <a:buFont typeface="PermianSlabSerifTypeface" panose="02000000000000000000" pitchFamily="50" charset="0"/>
              <a:buChar char="—"/>
            </a:pPr>
            <a:r>
              <a:rPr lang="en-US" sz="1800" dirty="0">
                <a:latin typeface="PermianSlabSerifTypeface" panose="02000000000000000000" pitchFamily="50" charset="0"/>
              </a:rPr>
              <a:t>Contractor will promptly investigate all complaints of alleged discrimination.</a:t>
            </a:r>
          </a:p>
        </p:txBody>
      </p:sp>
    </p:spTree>
    <p:extLst>
      <p:ext uri="{BB962C8B-B14F-4D97-AF65-F5344CB8AC3E}">
        <p14:creationId xmlns:p14="http://schemas.microsoft.com/office/powerpoint/2010/main" val="1150634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6. Training and Promotion</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93800"/>
            <a:ext cx="8839200" cy="4958465"/>
          </a:xfrm>
        </p:spPr>
        <p:txBody>
          <a:bodyPr>
            <a:normAutofit fontScale="62500" lnSpcReduction="20000"/>
          </a:bodyPr>
          <a:lstStyle/>
          <a:p>
            <a:pPr>
              <a:lnSpc>
                <a:spcPct val="120000"/>
              </a:lnSpc>
            </a:pPr>
            <a:r>
              <a:rPr lang="en-US" sz="2600" dirty="0">
                <a:latin typeface="PermianSlabSerifTypeface" panose="02000000000000000000" pitchFamily="50" charset="0"/>
              </a:rPr>
              <a:t>The contractor will assist in locating, qualifying, and increasing the skills of minorities and women who are applicants for employment or current employees. Such efforts should be aimed at developing full journey level status employees in the type of trade or job classification involved.</a:t>
            </a:r>
          </a:p>
          <a:p>
            <a:pPr marL="0" indent="0">
              <a:buNone/>
            </a:pPr>
            <a:endParaRPr lang="en-US" dirty="0">
              <a:latin typeface="PermianSlabSerifTypeface" panose="02000000000000000000" pitchFamily="50" charset="0"/>
            </a:endParaRPr>
          </a:p>
          <a:p>
            <a:pPr lvl="1">
              <a:lnSpc>
                <a:spcPct val="120000"/>
              </a:lnSpc>
              <a:buFont typeface="PermianSlabSerifTypeface" panose="02000000000000000000" pitchFamily="50" charset="0"/>
              <a:buChar char="—"/>
            </a:pPr>
            <a:r>
              <a:rPr lang="en-US" sz="2600" dirty="0">
                <a:latin typeface="PermianSlabSerifTypeface" panose="02000000000000000000" pitchFamily="50" charset="0"/>
              </a:rPr>
              <a:t>Make full use of training programs (i.e., apprenticeship and on-the-job training programs) for the geographical area of contract performance.</a:t>
            </a:r>
          </a:p>
          <a:p>
            <a:pPr lvl="1">
              <a:buFont typeface="PermianSlabSerifTypeface" panose="02000000000000000000" pitchFamily="50" charset="0"/>
              <a:buChar char="—"/>
            </a:pPr>
            <a:endParaRPr lang="en-US" sz="2600" dirty="0">
              <a:latin typeface="PermianSlabSerifTypeface" panose="02000000000000000000" pitchFamily="50" charset="0"/>
            </a:endParaRPr>
          </a:p>
          <a:p>
            <a:pPr lvl="1">
              <a:lnSpc>
                <a:spcPct val="120000"/>
              </a:lnSpc>
              <a:buFont typeface="PermianSlabSerifTypeface" panose="02000000000000000000" pitchFamily="50" charset="0"/>
              <a:buChar char="—"/>
            </a:pPr>
            <a:r>
              <a:rPr lang="en-US" sz="2600" dirty="0">
                <a:latin typeface="PermianSlabSerifTypeface" panose="02000000000000000000" pitchFamily="50" charset="0"/>
              </a:rPr>
              <a:t>In the event a special provision for training is provided under the contract, this subparagraph will be superseded as indicated in the special provision. The contracting agency may reserve training positions for persons who receive welfare assistance in accordance with 23 U.S.C 140(a).</a:t>
            </a:r>
          </a:p>
          <a:p>
            <a:pPr lvl="1">
              <a:buFont typeface="PermianSlabSerifTypeface" panose="02000000000000000000" pitchFamily="50" charset="0"/>
              <a:buChar char="—"/>
            </a:pPr>
            <a:endParaRPr lang="en-US" sz="2600" dirty="0">
              <a:latin typeface="PermianSlabSerifTypeface" panose="02000000000000000000" pitchFamily="50" charset="0"/>
            </a:endParaRPr>
          </a:p>
          <a:p>
            <a:pPr lvl="1">
              <a:buFont typeface="PermianSlabSerifTypeface" panose="02000000000000000000" pitchFamily="50" charset="0"/>
              <a:buChar char="—"/>
            </a:pPr>
            <a:r>
              <a:rPr lang="en-US" sz="2600" dirty="0">
                <a:latin typeface="PermianSlabSerifTypeface" panose="02000000000000000000" pitchFamily="50" charset="0"/>
              </a:rPr>
              <a:t>Advise employees/applicants of program availability and entrance requirements.</a:t>
            </a:r>
          </a:p>
          <a:p>
            <a:pPr lvl="1">
              <a:buFont typeface="PermianSlabSerifTypeface" panose="02000000000000000000" pitchFamily="50" charset="0"/>
              <a:buChar char="—"/>
            </a:pPr>
            <a:endParaRPr lang="en-US" sz="2600" dirty="0">
              <a:latin typeface="PermianSlabSerifTypeface" panose="02000000000000000000" pitchFamily="50" charset="0"/>
            </a:endParaRPr>
          </a:p>
          <a:p>
            <a:pPr lvl="1">
              <a:lnSpc>
                <a:spcPct val="120000"/>
              </a:lnSpc>
              <a:buFont typeface="PermianSlabSerifTypeface" panose="02000000000000000000" pitchFamily="50" charset="0"/>
              <a:buChar char="—"/>
            </a:pPr>
            <a:r>
              <a:rPr lang="en-US" sz="2600" dirty="0">
                <a:latin typeface="PermianSlabSerifTypeface" panose="02000000000000000000" pitchFamily="50" charset="0"/>
              </a:rPr>
              <a:t>Periodically review/document training and promotion potential of minority and female employees.</a:t>
            </a:r>
          </a:p>
          <a:p>
            <a:pPr lvl="1">
              <a:buFont typeface="PermianSlabSerifTypeface" panose="02000000000000000000" pitchFamily="50" charset="0"/>
              <a:buChar char="—"/>
            </a:pPr>
            <a:endParaRPr lang="en-US" sz="2600" dirty="0">
              <a:latin typeface="PermianSlabSerifTypeface" panose="02000000000000000000" pitchFamily="50" charset="0"/>
            </a:endParaRPr>
          </a:p>
          <a:p>
            <a:pPr lvl="1">
              <a:buFont typeface="PermianSlabSerifTypeface" panose="02000000000000000000" pitchFamily="50" charset="0"/>
              <a:buChar char="—"/>
            </a:pPr>
            <a:r>
              <a:rPr lang="en-US" sz="2600" dirty="0">
                <a:latin typeface="PermianSlabSerifTypeface" panose="02000000000000000000" pitchFamily="50" charset="0"/>
              </a:rPr>
              <a:t>Encourage eligible employees to apply for training and promotion.</a:t>
            </a:r>
          </a:p>
        </p:txBody>
      </p:sp>
    </p:spTree>
    <p:extLst>
      <p:ext uri="{BB962C8B-B14F-4D97-AF65-F5344CB8AC3E}">
        <p14:creationId xmlns:p14="http://schemas.microsoft.com/office/powerpoint/2010/main" val="2355487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7. Unions</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93800"/>
            <a:ext cx="8839200" cy="4958465"/>
          </a:xfrm>
        </p:spPr>
        <p:txBody>
          <a:bodyPr>
            <a:normAutofit/>
          </a:bodyPr>
          <a:lstStyle/>
          <a:p>
            <a:r>
              <a:rPr lang="en-US" sz="1800" dirty="0">
                <a:latin typeface="PermianSlabSerifTypeface" panose="02000000000000000000" pitchFamily="50" charset="0"/>
              </a:rPr>
              <a:t>The contractor will use good faith efforts to obtain the cooperation of such unions to increase opportunities for minorities and females. </a:t>
            </a:r>
          </a:p>
          <a:p>
            <a:pPr marL="0" indent="0">
              <a:buNone/>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Establish joint training programs;</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Incorporate EEO clause into union agreements;</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Obtain union referral practices/policies; and</a:t>
            </a:r>
          </a:p>
          <a:p>
            <a:pPr lvl="1">
              <a:buFont typeface="PermianSlabSerifTypeface" panose="02000000000000000000" pitchFamily="50" charset="0"/>
              <a:buChar char="—"/>
            </a:pPr>
            <a:endParaRPr lang="en-US" sz="1900" dirty="0">
              <a:latin typeface="PermianSlabSerifTypeface" panose="02000000000000000000" pitchFamily="50" charset="0"/>
            </a:endParaRPr>
          </a:p>
          <a:p>
            <a:pPr lvl="1">
              <a:lnSpc>
                <a:spcPct val="120000"/>
              </a:lnSpc>
              <a:buFont typeface="PermianSlabSerifTypeface" panose="02000000000000000000" pitchFamily="50" charset="0"/>
              <a:buChar char="—"/>
            </a:pPr>
            <a:r>
              <a:rPr lang="en-US" sz="1800" dirty="0">
                <a:latin typeface="PermianSlabSerifTypeface" panose="02000000000000000000" pitchFamily="50" charset="0"/>
              </a:rPr>
              <a:t>Where union is unable to provide a reasonable flow of minority and female applicants, take independent recruitment efforts to fill employment vacancies without regard to race, color, religion, sex, sexual orientation, gender identity, national origin, age, or disability; making full efforts to obtain qualified and/or qualifiable minorities and females.</a:t>
            </a:r>
          </a:p>
        </p:txBody>
      </p:sp>
    </p:spTree>
    <p:extLst>
      <p:ext uri="{BB962C8B-B14F-4D97-AF65-F5344CB8AC3E}">
        <p14:creationId xmlns:p14="http://schemas.microsoft.com/office/powerpoint/2010/main" val="2115451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6FD6A-E623-DD9A-4B9B-70F41E4D2926}"/>
              </a:ext>
            </a:extLst>
          </p:cNvPr>
          <p:cNvSpPr>
            <a:spLocks noGrp="1"/>
          </p:cNvSpPr>
          <p:nvPr>
            <p:ph type="title"/>
          </p:nvPr>
        </p:nvSpPr>
        <p:spPr/>
        <p:txBody>
          <a:bodyPr/>
          <a:lstStyle/>
          <a:p>
            <a:pPr algn="ctr"/>
            <a:r>
              <a:rPr lang="en-US" sz="2800" dirty="0"/>
              <a:t>8. Reasonable Accommodation for Applicants/Employees with Disabilities</a:t>
            </a:r>
          </a:p>
        </p:txBody>
      </p:sp>
      <p:sp>
        <p:nvSpPr>
          <p:cNvPr id="3" name="Content Placeholder 2">
            <a:extLst>
              <a:ext uri="{FF2B5EF4-FFF2-40B4-BE49-F238E27FC236}">
                <a16:creationId xmlns:a16="http://schemas.microsoft.com/office/drawing/2014/main" id="{6DCAA622-0F68-FE56-7517-F814EB5C54AB}"/>
              </a:ext>
            </a:extLst>
          </p:cNvPr>
          <p:cNvSpPr>
            <a:spLocks noGrp="1"/>
          </p:cNvSpPr>
          <p:nvPr>
            <p:ph idx="1"/>
          </p:nvPr>
        </p:nvSpPr>
        <p:spPr>
          <a:xfrm>
            <a:off x="236989" y="1219200"/>
            <a:ext cx="8763000" cy="5034665"/>
          </a:xfrm>
        </p:spPr>
        <p:txBody>
          <a:bodyPr>
            <a:normAutofit/>
          </a:bodyPr>
          <a:lstStyle/>
          <a:p>
            <a:r>
              <a:rPr lang="en-US" sz="2000" dirty="0">
                <a:latin typeface="PermianSlabSerifTypeface" panose="02000000000000000000" pitchFamily="50" charset="0"/>
              </a:rPr>
              <a:t>The contractor must be familiar with the requirements for and comply with the Americans with Disabilities Act and all rules and regulations established thereunder. </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Employers must provide reasonable accommodation in all employment activities unless to do so would cause an undue hardship.</a:t>
            </a:r>
          </a:p>
        </p:txBody>
      </p:sp>
    </p:spTree>
    <p:extLst>
      <p:ext uri="{BB962C8B-B14F-4D97-AF65-F5344CB8AC3E}">
        <p14:creationId xmlns:p14="http://schemas.microsoft.com/office/powerpoint/2010/main" val="1189442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9. Subcontractors and Suppliers </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219200"/>
            <a:ext cx="8839200" cy="4856865"/>
          </a:xfrm>
        </p:spPr>
        <p:txBody>
          <a:bodyPr>
            <a:normAutofit/>
          </a:bodyPr>
          <a:lstStyle/>
          <a:p>
            <a:r>
              <a:rPr lang="en-US" sz="1800" dirty="0">
                <a:latin typeface="PermianSlabSerifTypeface" panose="02000000000000000000" pitchFamily="50" charset="0"/>
              </a:rPr>
              <a:t>The contractor shall not discriminate on the grounds of race, color, religion, sex, sexual orientation, gender identity, national origin, age, or disability in the selection and retention of subcontractors, including procurement of materials and leases of equipment.</a:t>
            </a:r>
          </a:p>
          <a:p>
            <a:pPr marL="0" indent="0">
              <a:buNone/>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Subcontractors/suppliers will be notified of EEO obligations under contract.</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Contractor will use good faith efforts to ensure subcontractor compliance with EEO obligations.</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Reminder: DBE’s will have equal opportunity to bid on all advertised construction contracts.</a:t>
            </a:r>
          </a:p>
        </p:txBody>
      </p:sp>
    </p:spTree>
    <p:extLst>
      <p:ext uri="{BB962C8B-B14F-4D97-AF65-F5344CB8AC3E}">
        <p14:creationId xmlns:p14="http://schemas.microsoft.com/office/powerpoint/2010/main" val="3192310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71CC1-4080-F12E-91F0-7F2F5C4C91EA}"/>
              </a:ext>
            </a:extLst>
          </p:cNvPr>
          <p:cNvSpPr>
            <a:spLocks noGrp="1"/>
          </p:cNvSpPr>
          <p:nvPr>
            <p:ph type="title"/>
          </p:nvPr>
        </p:nvSpPr>
        <p:spPr/>
        <p:txBody>
          <a:bodyPr/>
          <a:lstStyle/>
          <a:p>
            <a:pPr algn="ctr"/>
            <a:r>
              <a:rPr lang="en-US" dirty="0"/>
              <a:t>10. Assurances Required</a:t>
            </a:r>
          </a:p>
        </p:txBody>
      </p:sp>
      <p:sp>
        <p:nvSpPr>
          <p:cNvPr id="3" name="Content Placeholder 2">
            <a:extLst>
              <a:ext uri="{FF2B5EF4-FFF2-40B4-BE49-F238E27FC236}">
                <a16:creationId xmlns:a16="http://schemas.microsoft.com/office/drawing/2014/main" id="{8CB0DBD5-201B-156E-217F-3F46726417E6}"/>
              </a:ext>
            </a:extLst>
          </p:cNvPr>
          <p:cNvSpPr>
            <a:spLocks noGrp="1"/>
          </p:cNvSpPr>
          <p:nvPr>
            <p:ph idx="1"/>
          </p:nvPr>
        </p:nvSpPr>
        <p:spPr>
          <a:xfrm>
            <a:off x="228600" y="1219200"/>
            <a:ext cx="8763000" cy="4806065"/>
          </a:xfrm>
        </p:spPr>
        <p:txBody>
          <a:bodyPr>
            <a:noAutofit/>
          </a:bodyPr>
          <a:lstStyle/>
          <a:p>
            <a:r>
              <a:rPr lang="en-US" sz="1700" dirty="0">
                <a:latin typeface="PermianSlabSerifTypeface" panose="02000000000000000000" pitchFamily="50" charset="0"/>
              </a:rPr>
              <a:t>The contractor, subrecipient or subcontractor shall not discriminate on the basis of race, color, national origin, or sex in the performance of this contract. </a:t>
            </a:r>
          </a:p>
          <a:p>
            <a:pPr marL="0" indent="0">
              <a:buNone/>
            </a:pPr>
            <a:endParaRPr lang="en-US" sz="1700" dirty="0">
              <a:latin typeface="PermianSlabSerifTypeface" panose="02000000000000000000" pitchFamily="50" charset="0"/>
            </a:endParaRPr>
          </a:p>
          <a:p>
            <a:r>
              <a:rPr lang="en-US" sz="1700" dirty="0">
                <a:latin typeface="PermianSlabSerifTypeface" panose="02000000000000000000" pitchFamily="50" charset="0"/>
              </a:rPr>
              <a:t>The contractor shall carry out applicable requirements of 49 CFR part 26 in the award and administration of DOT-assisted contracts. Failure by the contractor to carry out these requirements is a material breach of this contract, which may result in the termination of this contract or such other remedy as the recipient deems appropriate, which may include, but is not limited to:</a:t>
            </a:r>
          </a:p>
          <a:p>
            <a:pPr marL="400050" lvl="1" indent="0">
              <a:buNone/>
            </a:pPr>
            <a:r>
              <a:rPr lang="en-US" sz="1700" dirty="0">
                <a:latin typeface="PermianSlabSerifTypeface" panose="02000000000000000000" pitchFamily="50" charset="0"/>
              </a:rPr>
              <a:t>(1) Withholding monthly progress payments;</a:t>
            </a:r>
          </a:p>
          <a:p>
            <a:pPr marL="400050" lvl="1" indent="0">
              <a:buNone/>
            </a:pPr>
            <a:r>
              <a:rPr lang="en-US" sz="1700" dirty="0">
                <a:latin typeface="PermianSlabSerifTypeface" panose="02000000000000000000" pitchFamily="50" charset="0"/>
              </a:rPr>
              <a:t>(2) Assessing sanctions;</a:t>
            </a:r>
          </a:p>
          <a:p>
            <a:pPr marL="400050" lvl="1" indent="0">
              <a:buNone/>
            </a:pPr>
            <a:r>
              <a:rPr lang="en-US" sz="1700" dirty="0">
                <a:latin typeface="PermianSlabSerifTypeface" panose="02000000000000000000" pitchFamily="50" charset="0"/>
              </a:rPr>
              <a:t>(3) Liquidated damages; and/or</a:t>
            </a:r>
          </a:p>
          <a:p>
            <a:pPr marL="400050" lvl="1" indent="0">
              <a:buNone/>
            </a:pPr>
            <a:r>
              <a:rPr lang="en-US" sz="1700" dirty="0">
                <a:latin typeface="PermianSlabSerifTypeface" panose="02000000000000000000" pitchFamily="50" charset="0"/>
              </a:rPr>
              <a:t>(4) Disqualifying the contractor from future bidding as non-responsible.</a:t>
            </a:r>
          </a:p>
          <a:p>
            <a:endParaRPr lang="en-US" sz="1700" dirty="0">
              <a:latin typeface="PermianSlabSerifTypeface" panose="02000000000000000000" pitchFamily="50" charset="0"/>
            </a:endParaRPr>
          </a:p>
          <a:p>
            <a:r>
              <a:rPr lang="en-US" sz="1700" dirty="0">
                <a:latin typeface="PermianSlabSerifTypeface" panose="02000000000000000000" pitchFamily="50" charset="0"/>
              </a:rPr>
              <a:t>The Title VI and nondiscrimination provisions of U.S. DOT Order 1050.2A at Appendixes A and E are incorporated by reference. 49 CFR Part 21.</a:t>
            </a:r>
          </a:p>
        </p:txBody>
      </p:sp>
    </p:spTree>
    <p:extLst>
      <p:ext uri="{BB962C8B-B14F-4D97-AF65-F5344CB8AC3E}">
        <p14:creationId xmlns:p14="http://schemas.microsoft.com/office/powerpoint/2010/main" val="1482349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11. Records and Reports</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43000"/>
            <a:ext cx="8839200" cy="4958465"/>
          </a:xfrm>
        </p:spPr>
        <p:txBody>
          <a:bodyPr>
            <a:normAutofit/>
          </a:bodyPr>
          <a:lstStyle/>
          <a:p>
            <a:r>
              <a:rPr lang="en-US" sz="1800" dirty="0">
                <a:latin typeface="PermianSlabSerifTypeface" panose="02000000000000000000" pitchFamily="50" charset="0"/>
              </a:rPr>
              <a:t>The contractor shall keep such records as necessary to document compliance with EEO requirements.</a:t>
            </a:r>
          </a:p>
          <a:p>
            <a:pPr lvl="1"/>
            <a:r>
              <a:rPr lang="en-US" sz="1800" dirty="0">
                <a:latin typeface="PermianSlabSerifTypeface" panose="02000000000000000000" pitchFamily="50" charset="0"/>
              </a:rPr>
              <a:t>Retained 3 years following the date of the final payment to the contractor for all contract work and be available for inspection.</a:t>
            </a:r>
          </a:p>
          <a:p>
            <a:pPr lvl="1"/>
            <a:r>
              <a:rPr lang="en-US" sz="1800" dirty="0">
                <a:latin typeface="PermianSlabSerifTypeface" panose="02000000000000000000" pitchFamily="50" charset="0"/>
              </a:rPr>
              <a:t>If being reviewed or involved in corrective action, the records will be kept until review/action is completed.</a:t>
            </a:r>
          </a:p>
          <a:p>
            <a:pPr marL="0" indent="0">
              <a:buNone/>
            </a:pPr>
            <a:endParaRPr lang="en-US" sz="1800" dirty="0">
              <a:latin typeface="PermianSlabSerifTypeface" panose="02000000000000000000" pitchFamily="50" charset="0"/>
            </a:endParaRPr>
          </a:p>
          <a:p>
            <a:r>
              <a:rPr lang="en-US" sz="1800" dirty="0">
                <a:latin typeface="PermianSlabSerifTypeface" panose="02000000000000000000" pitchFamily="50" charset="0"/>
              </a:rPr>
              <a:t>The contractor shall document: </a:t>
            </a:r>
          </a:p>
          <a:p>
            <a:pPr lvl="1">
              <a:buFont typeface="PermianSlabSerifTypeface" panose="02000000000000000000" pitchFamily="50" charset="0"/>
              <a:buChar char="—"/>
            </a:pPr>
            <a:r>
              <a:rPr lang="en-US" sz="1800" dirty="0">
                <a:latin typeface="PermianSlabSerifTypeface" panose="02000000000000000000" pitchFamily="50" charset="0"/>
              </a:rPr>
              <a:t># and work hours of minority and non-minority group members and females employed in each work classification on the project.</a:t>
            </a:r>
          </a:p>
          <a:p>
            <a:pPr lvl="1">
              <a:buFont typeface="PermianSlabSerifTypeface" panose="02000000000000000000" pitchFamily="50" charset="0"/>
              <a:buChar char="—"/>
            </a:pPr>
            <a:r>
              <a:rPr lang="en-US" sz="1800" dirty="0">
                <a:latin typeface="PermianSlabSerifTypeface" panose="02000000000000000000" pitchFamily="50" charset="0"/>
              </a:rPr>
              <a:t>Progress/efforts made in cooperation with unions (if applicable).</a:t>
            </a:r>
          </a:p>
          <a:p>
            <a:pPr lvl="1">
              <a:buFont typeface="PermianSlabSerifTypeface" panose="02000000000000000000" pitchFamily="50" charset="0"/>
              <a:buChar char="—"/>
            </a:pPr>
            <a:r>
              <a:rPr lang="en-US" sz="1800" dirty="0">
                <a:latin typeface="PermianSlabSerifTypeface" panose="02000000000000000000" pitchFamily="50" charset="0"/>
              </a:rPr>
              <a:t>Progress/efforts made in locating, hiring, training, qualifying, and upgrading minority/female employees.</a:t>
            </a:r>
          </a:p>
          <a:p>
            <a:pPr lvl="1">
              <a:buFont typeface="PermianSlabSerifTypeface" panose="02000000000000000000" pitchFamily="50" charset="0"/>
              <a:buChar char="—"/>
            </a:pPr>
            <a:r>
              <a:rPr lang="en-US" sz="1800" dirty="0">
                <a:latin typeface="PermianSlabSerifTypeface" panose="02000000000000000000" pitchFamily="50" charset="0"/>
              </a:rPr>
              <a:t>Progress/efforts made in securing the service of DBE subcontractors or subcontractors with meaningful minority and female representation among their employees.</a:t>
            </a:r>
          </a:p>
        </p:txBody>
      </p:sp>
    </p:spTree>
    <p:extLst>
      <p:ext uri="{BB962C8B-B14F-4D97-AF65-F5344CB8AC3E}">
        <p14:creationId xmlns:p14="http://schemas.microsoft.com/office/powerpoint/2010/main" val="4000445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60E8887-C710-B05D-4901-F2EE03A9839C}"/>
              </a:ext>
            </a:extLst>
          </p:cNvPr>
          <p:cNvSpPr>
            <a:spLocks noGrp="1"/>
          </p:cNvSpPr>
          <p:nvPr>
            <p:ph type="title"/>
          </p:nvPr>
        </p:nvSpPr>
        <p:spPr/>
        <p:txBody>
          <a:bodyPr/>
          <a:lstStyle/>
          <a:p>
            <a:pPr algn="ctr"/>
            <a:br>
              <a:rPr lang="en-US" dirty="0"/>
            </a:br>
            <a:r>
              <a:rPr lang="en-US" dirty="0"/>
              <a:t>Post Training Assessment Notice</a:t>
            </a:r>
            <a:br>
              <a:rPr lang="en-US" dirty="0"/>
            </a:br>
            <a:endParaRPr lang="en-US" dirty="0"/>
          </a:p>
        </p:txBody>
      </p:sp>
      <p:sp>
        <p:nvSpPr>
          <p:cNvPr id="7" name="Content Placeholder 6">
            <a:extLst>
              <a:ext uri="{FF2B5EF4-FFF2-40B4-BE49-F238E27FC236}">
                <a16:creationId xmlns:a16="http://schemas.microsoft.com/office/drawing/2014/main" id="{ADBD6F71-8047-966A-7439-190022A1CD84}"/>
              </a:ext>
            </a:extLst>
          </p:cNvPr>
          <p:cNvSpPr>
            <a:spLocks noGrp="1"/>
          </p:cNvSpPr>
          <p:nvPr>
            <p:ph idx="1"/>
          </p:nvPr>
        </p:nvSpPr>
        <p:spPr>
          <a:xfrm>
            <a:off x="228600" y="1143000"/>
            <a:ext cx="8686800" cy="3777637"/>
          </a:xfrm>
        </p:spPr>
        <p:txBody>
          <a:bodyPr/>
          <a:lstStyle/>
          <a:p>
            <a:r>
              <a:rPr lang="en-US" sz="2000" dirty="0">
                <a:latin typeface="PermianSlabSerifTypeface" panose="02000000000000000000" pitchFamily="50" charset="0"/>
              </a:rPr>
              <a:t>It is a Federal requirement to provide training to all contractor and subcontractor EEO Officers on an annual basis. </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Upon completion of this training session, a post-training assessment is required to verify and document that the training has been accomplished. </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The link provided on the slide at the end of this presentation will take you directly to the assessment. If the link does not work, you can copy and paste it in your browser to access the site.</a:t>
            </a:r>
          </a:p>
          <a:p>
            <a:pPr marL="0" indent="0">
              <a:buNone/>
            </a:pPr>
            <a:endParaRPr lang="en-US" dirty="0"/>
          </a:p>
        </p:txBody>
      </p:sp>
    </p:spTree>
    <p:extLst>
      <p:ext uri="{BB962C8B-B14F-4D97-AF65-F5344CB8AC3E}">
        <p14:creationId xmlns:p14="http://schemas.microsoft.com/office/powerpoint/2010/main" val="2942523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Form FHWA 1391</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39817" y="1219200"/>
            <a:ext cx="8839200" cy="4958465"/>
          </a:xfrm>
        </p:spPr>
        <p:txBody>
          <a:bodyPr>
            <a:normAutofit fontScale="92500" lnSpcReduction="10000"/>
          </a:bodyPr>
          <a:lstStyle/>
          <a:p>
            <a:r>
              <a:rPr lang="en-US" sz="1800" dirty="0">
                <a:latin typeface="PermianSlabSerifTypeface" panose="02000000000000000000" pitchFamily="50" charset="0"/>
              </a:rPr>
              <a:t>Contractor and subcontractor must submit an annual report to TDOT each July for the duration of the project indicating the number of minority, women, and non-minority group employees currently engaged in each work classification required by the contract work. </a:t>
            </a:r>
          </a:p>
          <a:p>
            <a:pPr marL="0" indent="0">
              <a:buNone/>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Form FHWA-1391 with staffing data representing the project work force on board in all or any part of the last payroll period preceding the end of July. </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Forms and instructions for FHWA-1391 are provided on the EEO AA Program website.</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If contract includes Training Special Provisions, contractor will collect and report training data.</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Form FHWA-1391 will be requested/submitted for all open contracts.</a:t>
            </a:r>
          </a:p>
          <a:p>
            <a:pPr lvl="1">
              <a:buFont typeface="PermianSlabSerifTypeface" panose="02000000000000000000" pitchFamily="50" charset="0"/>
              <a:buChar char="—"/>
            </a:pPr>
            <a:endParaRPr lang="en-US" sz="1800" dirty="0">
              <a:latin typeface="PermianSlabSerifTypeface" panose="02000000000000000000" pitchFamily="50" charset="0"/>
            </a:endParaRPr>
          </a:p>
          <a:p>
            <a:pPr lvl="1">
              <a:buFont typeface="PermianSlabSerifTypeface" panose="02000000000000000000" pitchFamily="50" charset="0"/>
              <a:buChar char="—"/>
            </a:pPr>
            <a:r>
              <a:rPr lang="en-US" sz="1800" dirty="0">
                <a:latin typeface="PermianSlabSerifTypeface" panose="02000000000000000000" pitchFamily="50" charset="0"/>
              </a:rPr>
              <a:t>Form FHWA-1391 can be requested/submitted during Contract Compliance Reviews.</a:t>
            </a:r>
          </a:p>
          <a:p>
            <a:pPr marL="0" indent="0">
              <a:buNone/>
            </a:pPr>
            <a:endParaRPr lang="en-US" dirty="0"/>
          </a:p>
        </p:txBody>
      </p:sp>
    </p:spTree>
    <p:extLst>
      <p:ext uri="{BB962C8B-B14F-4D97-AF65-F5344CB8AC3E}">
        <p14:creationId xmlns:p14="http://schemas.microsoft.com/office/powerpoint/2010/main" val="1612718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Non-Segregated Facilities</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371600"/>
            <a:ext cx="8839200" cy="4806065"/>
          </a:xfrm>
        </p:spPr>
        <p:txBody>
          <a:bodyPr>
            <a:normAutofit/>
          </a:bodyPr>
          <a:lstStyle/>
          <a:p>
            <a:r>
              <a:rPr lang="en-US" sz="2000" dirty="0">
                <a:latin typeface="PermianSlabSerifTypeface" panose="02000000000000000000" pitchFamily="50" charset="0"/>
              </a:rPr>
              <a:t>Provision is applicable to all Federal-aid construction contracts and to all related construction subcontracts of more than $10,000. </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The contractor ensures that its employees are not assigned to perform their services at any location under the contractor's control where the facilities are segregated.</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The contractor also agrees that this requirement is included in every subcontract and purchase order.</a:t>
            </a:r>
          </a:p>
          <a:p>
            <a:endParaRPr lang="en-US" dirty="0">
              <a:latin typeface="PermianSlabSerifTypeface" panose="02000000000000000000" pitchFamily="50" charset="0"/>
            </a:endParaRPr>
          </a:p>
        </p:txBody>
      </p:sp>
    </p:spTree>
    <p:extLst>
      <p:ext uri="{BB962C8B-B14F-4D97-AF65-F5344CB8AC3E}">
        <p14:creationId xmlns:p14="http://schemas.microsoft.com/office/powerpoint/2010/main" val="417579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BFADC-152D-A5A3-D7A6-3C672126D86E}"/>
              </a:ext>
            </a:extLst>
          </p:cNvPr>
          <p:cNvSpPr>
            <a:spLocks noGrp="1"/>
          </p:cNvSpPr>
          <p:nvPr>
            <p:ph type="title"/>
          </p:nvPr>
        </p:nvSpPr>
        <p:spPr/>
        <p:txBody>
          <a:bodyPr/>
          <a:lstStyle/>
          <a:p>
            <a:pPr algn="ctr"/>
            <a:r>
              <a:rPr lang="en-US" dirty="0"/>
              <a:t>Noncompliance with OJT Goals</a:t>
            </a:r>
          </a:p>
        </p:txBody>
      </p:sp>
      <p:sp>
        <p:nvSpPr>
          <p:cNvPr id="3" name="Content Placeholder 2">
            <a:extLst>
              <a:ext uri="{FF2B5EF4-FFF2-40B4-BE49-F238E27FC236}">
                <a16:creationId xmlns:a16="http://schemas.microsoft.com/office/drawing/2014/main" id="{319EAC4B-72A8-E3B5-4254-ED641707A478}"/>
              </a:ext>
            </a:extLst>
          </p:cNvPr>
          <p:cNvSpPr>
            <a:spLocks noGrp="1"/>
          </p:cNvSpPr>
          <p:nvPr>
            <p:ph idx="1"/>
          </p:nvPr>
        </p:nvSpPr>
        <p:spPr>
          <a:xfrm>
            <a:off x="190500" y="1143000"/>
            <a:ext cx="8763000" cy="4780665"/>
          </a:xfrm>
        </p:spPr>
        <p:txBody>
          <a:bodyPr>
            <a:normAutofit/>
          </a:bodyPr>
          <a:lstStyle/>
          <a:p>
            <a:r>
              <a:rPr lang="en-US" sz="2000" dirty="0">
                <a:latin typeface="PermianSlabSerifTypeface" panose="02000000000000000000" pitchFamily="50" charset="0"/>
              </a:rPr>
              <a:t>When a Contractor/Subcontractor becomes aware that an OJT goal may not be met, immediate contact must be made to the Equal Employment Opportunity/ Affirmative Action Program Staff for assistance.</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If a Contractor/Subcontractor is found to be in noncompliance, they may be required to appear before a Good Faith Efforts Committee. </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Sanctions may be imposed if the Contractor/ Subcontractor does not complete the training hours.</a:t>
            </a:r>
          </a:p>
          <a:p>
            <a:endParaRPr lang="en-US" dirty="0"/>
          </a:p>
        </p:txBody>
      </p:sp>
    </p:spTree>
    <p:extLst>
      <p:ext uri="{BB962C8B-B14F-4D97-AF65-F5344CB8AC3E}">
        <p14:creationId xmlns:p14="http://schemas.microsoft.com/office/powerpoint/2010/main" val="329560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a:xfrm>
            <a:off x="166777" y="0"/>
            <a:ext cx="8839200" cy="705735"/>
          </a:xfrm>
        </p:spPr>
        <p:txBody>
          <a:bodyPr/>
          <a:lstStyle/>
          <a:p>
            <a:pPr algn="ctr"/>
            <a:br>
              <a:rPr lang="en-US" dirty="0"/>
            </a:br>
            <a:br>
              <a:rPr lang="en-US" dirty="0"/>
            </a:br>
            <a:br>
              <a:rPr lang="en-US" dirty="0"/>
            </a:br>
            <a:br>
              <a:rPr lang="en-US" dirty="0"/>
            </a:br>
            <a:br>
              <a:rPr lang="en-US" dirty="0"/>
            </a:br>
            <a:br>
              <a:rPr lang="en-US" dirty="0"/>
            </a:br>
            <a:br>
              <a:rPr lang="en-US" dirty="0"/>
            </a:br>
            <a:br>
              <a:rPr lang="en-US" dirty="0"/>
            </a:br>
            <a:r>
              <a:rPr lang="en-US" sz="2800" dirty="0"/>
              <a:t>Per Section 22(a) of the Federal-Aid Highway </a:t>
            </a:r>
            <a:br>
              <a:rPr lang="en-US" sz="2800" dirty="0"/>
            </a:br>
            <a:r>
              <a:rPr lang="en-US" sz="2800" dirty="0"/>
              <a:t>Act of 1968</a:t>
            </a:r>
            <a:br>
              <a:rPr lang="en-US" sz="2800" dirty="0"/>
            </a:b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319177" y="1219200"/>
            <a:ext cx="8534400" cy="4191000"/>
          </a:xfrm>
        </p:spPr>
        <p:txBody>
          <a:bodyPr>
            <a:normAutofit/>
          </a:bodyPr>
          <a:lstStyle/>
          <a:p>
            <a:r>
              <a:rPr lang="en-US" sz="2000" dirty="0">
                <a:latin typeface="PermianSlabSerifTypeface" panose="02000000000000000000" pitchFamily="50" charset="0"/>
              </a:rPr>
              <a:t>TDOT will take the necessary affirmative actions up to and including the imposition of contract sanctions to achieve EEO on Federal-aid projects. </a:t>
            </a:r>
          </a:p>
          <a:p>
            <a:endParaRPr lang="en-US" sz="2000" dirty="0">
              <a:latin typeface="PermianSlabSerifTypeface" panose="02000000000000000000" pitchFamily="50" charset="0"/>
            </a:endParaRPr>
          </a:p>
          <a:p>
            <a:r>
              <a:rPr lang="en-US" sz="2000" dirty="0">
                <a:latin typeface="PermianSlabSerifTypeface" panose="02000000000000000000" pitchFamily="50" charset="0"/>
              </a:rPr>
              <a:t>Notification of any enforcement proceedings will be reported to FHWA.</a:t>
            </a:r>
          </a:p>
          <a:p>
            <a:pPr>
              <a:buFont typeface="Wingdings" panose="05000000000000000000" pitchFamily="2" charset="2"/>
              <a:buChar char="ü"/>
            </a:pPr>
            <a:endParaRPr lang="en-US" dirty="0">
              <a:latin typeface="PermianSlabSerifTypeface" panose="02000000000000000000" pitchFamily="50" charset="0"/>
            </a:endParaRPr>
          </a:p>
          <a:p>
            <a:pPr>
              <a:buFont typeface="Wingdings" panose="05000000000000000000" pitchFamily="2" charset="2"/>
              <a:buChar char="ü"/>
            </a:pPr>
            <a:endParaRPr lang="en-US" dirty="0"/>
          </a:p>
          <a:p>
            <a:pPr marL="0" indent="0">
              <a:buNone/>
            </a:pPr>
            <a:endParaRPr lang="en-US" dirty="0"/>
          </a:p>
        </p:txBody>
      </p:sp>
    </p:spTree>
    <p:extLst>
      <p:ext uri="{BB962C8B-B14F-4D97-AF65-F5344CB8AC3E}">
        <p14:creationId xmlns:p14="http://schemas.microsoft.com/office/powerpoint/2010/main" val="2696411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en-US" dirty="0"/>
              <a:t>Any questions should be addressed to:</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43000"/>
            <a:ext cx="8839200" cy="4958465"/>
          </a:xfrm>
        </p:spPr>
        <p:txBody>
          <a:bodyPr>
            <a:normAutofit/>
          </a:bodyPr>
          <a:lstStyle/>
          <a:p>
            <a:pPr marL="0" indent="0" algn="ctr">
              <a:buNone/>
            </a:pPr>
            <a:endParaRPr lang="en-US" dirty="0"/>
          </a:p>
          <a:p>
            <a:pPr marL="0" indent="0" algn="ctr">
              <a:buNone/>
            </a:pPr>
            <a:r>
              <a:rPr lang="en-US" sz="2800" b="1" dirty="0">
                <a:latin typeface="PermianSlabSerifTypeface" panose="02000000000000000000" pitchFamily="50" charset="0"/>
              </a:rPr>
              <a:t>Civil Rights Division</a:t>
            </a:r>
          </a:p>
          <a:p>
            <a:pPr marL="0" indent="0" algn="ctr">
              <a:buNone/>
            </a:pPr>
            <a:r>
              <a:rPr lang="en-US" sz="2000" dirty="0">
                <a:latin typeface="PermianSlabSerifTypeface" panose="02000000000000000000" pitchFamily="50" charset="0"/>
              </a:rPr>
              <a:t>Equal Employment Opportunity </a:t>
            </a:r>
          </a:p>
          <a:p>
            <a:pPr marL="0" indent="0" algn="ctr">
              <a:buNone/>
            </a:pPr>
            <a:r>
              <a:rPr lang="en-US" sz="2000" dirty="0">
                <a:latin typeface="PermianSlabSerifTypeface" panose="02000000000000000000" pitchFamily="50" charset="0"/>
              </a:rPr>
              <a:t>Affirmative Action Program</a:t>
            </a:r>
          </a:p>
          <a:p>
            <a:pPr marL="0" indent="0" algn="ctr">
              <a:buNone/>
            </a:pPr>
            <a:r>
              <a:rPr lang="en-US" sz="2000" dirty="0">
                <a:latin typeface="PermianSlabSerifTypeface" panose="02000000000000000000" pitchFamily="50" charset="0"/>
              </a:rPr>
              <a:t>505 Deaderick Street, Suite 1800</a:t>
            </a:r>
          </a:p>
          <a:p>
            <a:pPr marL="0" indent="0" algn="ctr">
              <a:buNone/>
            </a:pPr>
            <a:r>
              <a:rPr lang="en-US" sz="2000" dirty="0">
                <a:latin typeface="PermianSlabSerifTypeface" panose="02000000000000000000" pitchFamily="50" charset="0"/>
              </a:rPr>
              <a:t>Nashville, TN  37243</a:t>
            </a:r>
          </a:p>
          <a:p>
            <a:pPr marL="0" indent="0" algn="ctr">
              <a:buNone/>
            </a:pPr>
            <a:r>
              <a:rPr lang="en-US" sz="2000" dirty="0">
                <a:latin typeface="PermianSlabSerifTypeface" panose="02000000000000000000" pitchFamily="50" charset="0"/>
              </a:rPr>
              <a:t>615-741-3681 </a:t>
            </a:r>
          </a:p>
          <a:p>
            <a:pPr marL="0" indent="0" algn="ctr">
              <a:buNone/>
            </a:pPr>
            <a:endParaRPr lang="en-US" dirty="0">
              <a:latin typeface="PermianSlabSerifTypeface" panose="02000000000000000000" pitchFamily="50" charset="0"/>
            </a:endParaRPr>
          </a:p>
          <a:p>
            <a:pPr marL="0" indent="0" algn="ctr">
              <a:buNone/>
            </a:pPr>
            <a:r>
              <a:rPr lang="en-US" sz="2000" dirty="0">
                <a:latin typeface="PermianSlabSerifTypeface" panose="02000000000000000000" pitchFamily="50" charset="0"/>
              </a:rPr>
              <a:t>Yolando Y. Jackson </a:t>
            </a:r>
          </a:p>
          <a:p>
            <a:pPr marL="0" indent="0" algn="ctr">
              <a:buNone/>
            </a:pPr>
            <a:r>
              <a:rPr lang="en-US" sz="2000" dirty="0">
                <a:latin typeface="PermianSlabSerifTypeface" panose="02000000000000000000" pitchFamily="50" charset="0"/>
              </a:rPr>
              <a:t>Program Manager</a:t>
            </a:r>
          </a:p>
        </p:txBody>
      </p:sp>
    </p:spTree>
    <p:extLst>
      <p:ext uri="{BB962C8B-B14F-4D97-AF65-F5344CB8AC3E}">
        <p14:creationId xmlns:p14="http://schemas.microsoft.com/office/powerpoint/2010/main" val="3922870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en-US" dirty="0"/>
              <a:t>Post Training Assessment</a:t>
            </a:r>
            <a:br>
              <a:rPr lang="en-US" dirty="0"/>
            </a:br>
            <a:br>
              <a:rPr lang="en-US"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295400"/>
            <a:ext cx="8839200" cy="4806065"/>
          </a:xfrm>
        </p:spPr>
        <p:txBody>
          <a:bodyPr>
            <a:normAutofit lnSpcReduction="10000"/>
          </a:bodyPr>
          <a:lstStyle/>
          <a:p>
            <a:pPr marL="0" indent="0" algn="ctr">
              <a:buNone/>
            </a:pPr>
            <a:r>
              <a:rPr lang="en-US" sz="2200" dirty="0">
                <a:latin typeface="PermianSlabSerifTypeface" panose="02000000000000000000" pitchFamily="50" charset="0"/>
              </a:rPr>
              <a:t>The online post-training assessment can be taken at the link below and includes a section for the contractor’s EEO Officer to identify themselves.</a:t>
            </a:r>
          </a:p>
          <a:p>
            <a:pPr marL="0" indent="0" algn="ctr">
              <a:buNone/>
            </a:pPr>
            <a:r>
              <a:rPr lang="en-US" sz="2200" dirty="0">
                <a:latin typeface="PermianSlabSerifTypeface" panose="02000000000000000000" pitchFamily="50" charset="0"/>
              </a:rPr>
              <a:t> </a:t>
            </a:r>
          </a:p>
          <a:p>
            <a:pPr marL="0" indent="0" algn="ctr">
              <a:buNone/>
            </a:pPr>
            <a:r>
              <a:rPr lang="en-US" sz="2200" dirty="0">
                <a:latin typeface="PermianSlabSerifTypeface" panose="02000000000000000000" pitchFamily="50" charset="0"/>
              </a:rPr>
              <a:t>After completion, your results will immediately display and be sent to the email address entered, giving you access to download the Certificate of Completion. </a:t>
            </a:r>
          </a:p>
          <a:p>
            <a:pPr marL="0" indent="0" algn="ctr">
              <a:buNone/>
            </a:pPr>
            <a:endParaRPr lang="en-US" sz="2200" dirty="0">
              <a:latin typeface="PermianSlabSerifTypeface" panose="02000000000000000000" pitchFamily="50" charset="0"/>
            </a:endParaRPr>
          </a:p>
          <a:p>
            <a:pPr marL="0" indent="0" algn="ctr">
              <a:buNone/>
            </a:pPr>
            <a:r>
              <a:rPr lang="en-US" sz="2200" dirty="0">
                <a:latin typeface="PermianSlabSerifTypeface" panose="02000000000000000000" pitchFamily="50" charset="0"/>
              </a:rPr>
              <a:t>  Click the link below to begin the assessment.</a:t>
            </a:r>
          </a:p>
          <a:p>
            <a:pPr marL="0" indent="0" algn="ctr">
              <a:buNone/>
            </a:pPr>
            <a:endParaRPr kumimoji="0" lang="en-US" altLang="en-US" sz="2200" b="1" i="0" u="none" strike="noStrike" kern="0" cap="none" spc="0" normalizeH="0" baseline="0" noProof="0" dirty="0">
              <a:ln>
                <a:noFill/>
              </a:ln>
              <a:solidFill>
                <a:srgbClr val="000000"/>
              </a:solidFill>
              <a:effectLst/>
              <a:highlight>
                <a:srgbClr val="FFFF00"/>
              </a:highlight>
              <a:uLnTx/>
              <a:uFillTx/>
              <a:latin typeface="PermianSlabSerifTypeface" panose="02000000000000000000" pitchFamily="50" charset="0"/>
              <a:ea typeface="+mn-ea"/>
              <a:cs typeface="+mn-cs"/>
            </a:endParaRPr>
          </a:p>
          <a:p>
            <a:pPr marL="0" indent="0" algn="ctr">
              <a:buNone/>
            </a:pPr>
            <a:r>
              <a:rPr lang="en-US" altLang="en-US" sz="2000" dirty="0">
                <a:latin typeface="PermianSlabSerifTypeface" panose="02000000000000000000" pitchFamily="50" charset="0"/>
                <a:hlinkClick r:id="rId3"/>
              </a:rPr>
              <a:t>https://www.tn.gov/tdot/civil-rights/affirmative-action-program/affirmative-action-training.html</a:t>
            </a:r>
            <a:endParaRPr lang="en-US" altLang="en-US" sz="2000" dirty="0">
              <a:latin typeface="PermianSlabSerifTypeface" panose="02000000000000000000" pitchFamily="50" charset="0"/>
            </a:endParaRPr>
          </a:p>
          <a:p>
            <a:pPr marL="0" indent="0" algn="ctr">
              <a:buNone/>
            </a:pPr>
            <a:r>
              <a:rPr lang="en-US" altLang="en-US" sz="3200" dirty="0">
                <a:latin typeface="PermianSlabSerifTypeface" panose="02000000000000000000" pitchFamily="50" charset="0"/>
              </a:rPr>
              <a:t> </a:t>
            </a:r>
            <a:endParaRPr lang="en-US" dirty="0">
              <a:latin typeface="PermianSlabSerifTypeface" panose="02000000000000000000" pitchFamily="50" charset="0"/>
            </a:endParaRPr>
          </a:p>
          <a:p>
            <a:pPr marL="0" indent="0" algn="ctr">
              <a:buNone/>
            </a:pPr>
            <a:endParaRPr lang="en-US" dirty="0">
              <a:latin typeface="PermianSlabSerifTypeface" panose="02000000000000000000" pitchFamily="50" charset="0"/>
            </a:endParaRPr>
          </a:p>
          <a:p>
            <a:pPr marL="0" indent="0" algn="ctr">
              <a:buNone/>
            </a:pPr>
            <a:endParaRPr lang="en-US" dirty="0"/>
          </a:p>
        </p:txBody>
      </p:sp>
    </p:spTree>
    <p:extLst>
      <p:ext uri="{BB962C8B-B14F-4D97-AF65-F5344CB8AC3E}">
        <p14:creationId xmlns:p14="http://schemas.microsoft.com/office/powerpoint/2010/main" val="577246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r>
              <a:rPr lang="en-US" dirty="0"/>
              <a:t>\</a:t>
            </a:r>
            <a:br>
              <a:rPr lang="en-US" dirty="0"/>
            </a:br>
            <a:br>
              <a:rPr lang="en-US"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43000"/>
            <a:ext cx="8839200" cy="4958465"/>
          </a:xfrm>
        </p:spPr>
        <p:txBody>
          <a:bodyPr>
            <a:normAutofit/>
          </a:bodyPr>
          <a:lstStyle/>
          <a:p>
            <a:pPr marL="0" indent="0" algn="ctr">
              <a:buNone/>
            </a:pPr>
            <a:r>
              <a:rPr lang="en-US" dirty="0"/>
              <a:t> </a:t>
            </a:r>
          </a:p>
          <a:p>
            <a:pPr marL="0" indent="0" algn="ctr">
              <a:buNone/>
            </a:pPr>
            <a:endParaRPr lang="en-US" dirty="0"/>
          </a:p>
          <a:p>
            <a:pPr marL="0" indent="0" algn="ctr">
              <a:buNone/>
            </a:pPr>
            <a:endParaRPr lang="en-US" dirty="0"/>
          </a:p>
          <a:p>
            <a:pPr marL="0" indent="0" algn="ctr">
              <a:buNone/>
            </a:pPr>
            <a:endParaRPr lang="en-US" dirty="0"/>
          </a:p>
        </p:txBody>
      </p:sp>
      <p:pic>
        <p:nvPicPr>
          <p:cNvPr id="3" name="Picture 2">
            <a:extLst>
              <a:ext uri="{FF2B5EF4-FFF2-40B4-BE49-F238E27FC236}">
                <a16:creationId xmlns:a16="http://schemas.microsoft.com/office/drawing/2014/main" id="{7184BDD0-E008-B43F-D13E-2D0E5FB14509}"/>
              </a:ext>
            </a:extLst>
          </p:cNvPr>
          <p:cNvPicPr>
            <a:picLocks noChangeAspect="1"/>
          </p:cNvPicPr>
          <p:nvPr/>
        </p:nvPicPr>
        <p:blipFill>
          <a:blip r:embed="rId3"/>
          <a:stretch>
            <a:fillRect/>
          </a:stretch>
        </p:blipFill>
        <p:spPr>
          <a:xfrm>
            <a:off x="904938" y="2343818"/>
            <a:ext cx="7334124" cy="2170364"/>
          </a:xfrm>
          <a:prstGeom prst="rect">
            <a:avLst/>
          </a:prstGeom>
        </p:spPr>
      </p:pic>
    </p:spTree>
    <p:extLst>
      <p:ext uri="{BB962C8B-B14F-4D97-AF65-F5344CB8AC3E}">
        <p14:creationId xmlns:p14="http://schemas.microsoft.com/office/powerpoint/2010/main" val="64437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r>
              <a:rPr lang="en-US" dirty="0"/>
              <a:t>TDOT’s Position Statement</a:t>
            </a: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228600" y="1143000"/>
            <a:ext cx="8737134" cy="4780665"/>
          </a:xfrm>
        </p:spPr>
        <p:txBody>
          <a:bodyPr/>
          <a:lstStyle/>
          <a:p>
            <a:pPr marL="0" indent="0">
              <a:lnSpc>
                <a:spcPct val="150000"/>
              </a:lnSpc>
              <a:buNone/>
            </a:pPr>
            <a:r>
              <a:rPr lang="en-US" sz="2000" dirty="0">
                <a:latin typeface="PermianSlabSerifTypeface" panose="02000000000000000000" pitchFamily="50" charset="0"/>
              </a:rPr>
              <a:t>Every contractor and subcontractor conducting work for  TDOT shall perform all official EEO actions in an affirmative manner, and in full accord with applicable statutes, executive orders, regulations and policies, and in the workforce of contractors, subcontractors, vendors and material suppliers engaged in the performance of Federal-aid highway construction contracts.</a:t>
            </a:r>
          </a:p>
          <a:p>
            <a:endParaRPr lang="en-US" dirty="0"/>
          </a:p>
        </p:txBody>
      </p:sp>
    </p:spTree>
    <p:extLst>
      <p:ext uri="{BB962C8B-B14F-4D97-AF65-F5344CB8AC3E}">
        <p14:creationId xmlns:p14="http://schemas.microsoft.com/office/powerpoint/2010/main" val="98590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r>
              <a:rPr lang="en-US" dirty="0"/>
              <a:t>Training Objective</a:t>
            </a: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228600" y="1066800"/>
            <a:ext cx="8458200" cy="4247265"/>
          </a:xfrm>
        </p:spPr>
        <p:txBody>
          <a:bodyPr/>
          <a:lstStyle/>
          <a:p>
            <a:pPr marL="0" indent="0">
              <a:lnSpc>
                <a:spcPct val="150000"/>
              </a:lnSpc>
              <a:buNone/>
            </a:pPr>
            <a:r>
              <a:rPr lang="en-US" sz="2000" dirty="0">
                <a:latin typeface="PermianSlabSerifTypeface" panose="02000000000000000000" pitchFamily="50" charset="0"/>
              </a:rPr>
              <a:t>To identify the authorities, procedures, and guidance for ensuring the contractor’s EEO/AA compliance with Federal requirements in employment on Federal-Aid Highway Construction Projects.</a:t>
            </a:r>
          </a:p>
          <a:p>
            <a:endParaRPr lang="en-US" dirty="0"/>
          </a:p>
        </p:txBody>
      </p:sp>
    </p:spTree>
    <p:extLst>
      <p:ext uri="{BB962C8B-B14F-4D97-AF65-F5344CB8AC3E}">
        <p14:creationId xmlns:p14="http://schemas.microsoft.com/office/powerpoint/2010/main" val="344762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r>
              <a:rPr lang="en-US" dirty="0"/>
              <a:t>Primary Authorities</a:t>
            </a: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3785" y="1003303"/>
            <a:ext cx="8763000" cy="4958465"/>
          </a:xfrm>
        </p:spPr>
        <p:txBody>
          <a:bodyPr>
            <a:normAutofit/>
          </a:bodyPr>
          <a:lstStyle/>
          <a:p>
            <a:pPr>
              <a:lnSpc>
                <a:spcPct val="150000"/>
              </a:lnSpc>
            </a:pPr>
            <a:r>
              <a:rPr lang="en-US" sz="2000" dirty="0">
                <a:latin typeface="PermianSlabSerifTypeface" panose="02000000000000000000" pitchFamily="50" charset="0"/>
              </a:rPr>
              <a:t>Title VI and VII of the Civil Rights Act of 1964</a:t>
            </a:r>
          </a:p>
          <a:p>
            <a:pPr>
              <a:lnSpc>
                <a:spcPct val="150000"/>
              </a:lnSpc>
            </a:pPr>
            <a:r>
              <a:rPr lang="en-US" sz="2000" dirty="0">
                <a:latin typeface="PermianSlabSerifTypeface" panose="02000000000000000000" pitchFamily="50" charset="0"/>
              </a:rPr>
              <a:t>23 USC 140 – Federal-Aid Highway Act of 1968</a:t>
            </a:r>
          </a:p>
          <a:p>
            <a:pPr>
              <a:lnSpc>
                <a:spcPct val="150000"/>
              </a:lnSpc>
            </a:pPr>
            <a:r>
              <a:rPr lang="en-US" sz="2000" dirty="0">
                <a:latin typeface="PermianSlabSerifTypeface" panose="02000000000000000000" pitchFamily="50" charset="0"/>
              </a:rPr>
              <a:t>Age Discrimination Act of 1975</a:t>
            </a:r>
          </a:p>
          <a:p>
            <a:pPr>
              <a:lnSpc>
                <a:spcPct val="150000"/>
              </a:lnSpc>
            </a:pPr>
            <a:r>
              <a:rPr lang="en-US" sz="2000" dirty="0">
                <a:latin typeface="PermianSlabSerifTypeface" panose="02000000000000000000" pitchFamily="50" charset="0"/>
              </a:rPr>
              <a:t>41 CFR 60/ 49 CFR 21 &amp; 26</a:t>
            </a:r>
          </a:p>
          <a:p>
            <a:pPr>
              <a:lnSpc>
                <a:spcPct val="150000"/>
              </a:lnSpc>
            </a:pPr>
            <a:r>
              <a:rPr lang="en-US" sz="2000" dirty="0">
                <a:latin typeface="PermianSlabSerifTypeface" panose="02000000000000000000" pitchFamily="50" charset="0"/>
              </a:rPr>
              <a:t>Contract Specifications</a:t>
            </a:r>
          </a:p>
          <a:p>
            <a:pPr>
              <a:lnSpc>
                <a:spcPct val="150000"/>
              </a:lnSpc>
            </a:pPr>
            <a:r>
              <a:rPr lang="en-US" sz="2000" dirty="0">
                <a:latin typeface="PermianSlabSerifTypeface" panose="02000000000000000000" pitchFamily="50" charset="0"/>
              </a:rPr>
              <a:t>Form FHWA 1273</a:t>
            </a:r>
          </a:p>
        </p:txBody>
      </p:sp>
    </p:spTree>
    <p:extLst>
      <p:ext uri="{BB962C8B-B14F-4D97-AF65-F5344CB8AC3E}">
        <p14:creationId xmlns:p14="http://schemas.microsoft.com/office/powerpoint/2010/main" val="575661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r>
              <a:rPr lang="en-US" dirty="0"/>
              <a:t>TDOT’s Goals Are To Ensure</a:t>
            </a: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228600" y="1066800"/>
            <a:ext cx="8763000" cy="4902200"/>
          </a:xfrm>
        </p:spPr>
        <p:txBody>
          <a:bodyPr>
            <a:normAutofit fontScale="77500" lnSpcReduction="20000"/>
          </a:bodyPr>
          <a:lstStyle/>
          <a:p>
            <a:pPr>
              <a:lnSpc>
                <a:spcPct val="120000"/>
              </a:lnSpc>
            </a:pPr>
            <a:r>
              <a:rPr lang="en-US" sz="2600" dirty="0">
                <a:latin typeface="PermianSlabSerifTypeface" panose="02000000000000000000" pitchFamily="50" charset="0"/>
              </a:rPr>
              <a:t>Nondiscrimination in contractor’s selection and retention of subcontractors, material suppliers, and vendors.</a:t>
            </a:r>
          </a:p>
          <a:p>
            <a:pPr>
              <a:lnSpc>
                <a:spcPct val="120000"/>
              </a:lnSpc>
            </a:pPr>
            <a:endParaRPr lang="en-US" sz="2600" dirty="0">
              <a:latin typeface="PermianSlabSerifTypeface" panose="02000000000000000000" pitchFamily="50" charset="0"/>
            </a:endParaRPr>
          </a:p>
          <a:p>
            <a:pPr>
              <a:lnSpc>
                <a:spcPct val="120000"/>
              </a:lnSpc>
            </a:pPr>
            <a:r>
              <a:rPr lang="en-US" sz="2600" dirty="0">
                <a:latin typeface="PermianSlabSerifTypeface" panose="02000000000000000000" pitchFamily="50" charset="0"/>
              </a:rPr>
              <a:t>Good Faith Efforts (GFE) in meeting Disadvantaged Business Enterprises (DBE) requirements, On-the-Job Training (OJT), and Training Special Provisions (TSP) contained in Form FHWA-1273.</a:t>
            </a:r>
          </a:p>
          <a:p>
            <a:pPr>
              <a:lnSpc>
                <a:spcPct val="120000"/>
              </a:lnSpc>
            </a:pPr>
            <a:endParaRPr lang="en-US" sz="2600" dirty="0">
              <a:latin typeface="PermianSlabSerifTypeface" panose="02000000000000000000" pitchFamily="50" charset="0"/>
            </a:endParaRPr>
          </a:p>
          <a:p>
            <a:pPr>
              <a:lnSpc>
                <a:spcPct val="120000"/>
              </a:lnSpc>
            </a:pPr>
            <a:r>
              <a:rPr lang="en-US" sz="2600" dirty="0">
                <a:latin typeface="PermianSlabSerifTypeface" panose="02000000000000000000" pitchFamily="50" charset="0"/>
              </a:rPr>
              <a:t>The provision of EEO/AA, through co-existence  23 USC 140 requirements, as outlined in FHWA-1273 (23 CFR 230).</a:t>
            </a:r>
          </a:p>
          <a:p>
            <a:pPr marL="0" indent="0">
              <a:lnSpc>
                <a:spcPct val="120000"/>
              </a:lnSpc>
              <a:buNone/>
            </a:pPr>
            <a:endParaRPr lang="en-US" sz="2600" dirty="0">
              <a:latin typeface="PermianSlabSerifTypeface" panose="02000000000000000000" pitchFamily="50" charset="0"/>
            </a:endParaRPr>
          </a:p>
          <a:p>
            <a:pPr>
              <a:lnSpc>
                <a:spcPct val="120000"/>
              </a:lnSpc>
            </a:pPr>
            <a:r>
              <a:rPr lang="en-US" sz="2600" dirty="0">
                <a:latin typeface="PermianSlabSerifTypeface" panose="02000000000000000000" pitchFamily="50" charset="0"/>
              </a:rPr>
              <a:t>Contractors, consultants, vendors, and suppliers are given assistance and training where applicable to help them identify and comply with the EEO laws and guidelines.</a:t>
            </a:r>
          </a:p>
          <a:p>
            <a:pPr>
              <a:lnSpc>
                <a:spcPct val="150000"/>
              </a:lnSpc>
            </a:pPr>
            <a:endParaRPr lang="en-US" dirty="0"/>
          </a:p>
        </p:txBody>
      </p:sp>
    </p:spTree>
    <p:extLst>
      <p:ext uri="{BB962C8B-B14F-4D97-AF65-F5344CB8AC3E}">
        <p14:creationId xmlns:p14="http://schemas.microsoft.com/office/powerpoint/2010/main" val="3382399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r>
              <a:rPr lang="en-US" dirty="0"/>
              <a:t>(FHWA Form– 1273)</a:t>
            </a: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p:txBody>
          <a:bodyPr>
            <a:normAutofit fontScale="92500" lnSpcReduction="20000"/>
          </a:bodyPr>
          <a:lstStyle/>
          <a:p>
            <a:pPr>
              <a:lnSpc>
                <a:spcPct val="110000"/>
              </a:lnSpc>
            </a:pPr>
            <a:r>
              <a:rPr lang="en-US" dirty="0">
                <a:latin typeface="PermianSlabSerifTypeface" panose="02000000000000000000" pitchFamily="50" charset="0"/>
              </a:rPr>
              <a:t>“Required Contract Provisions – Federal-Aid Construction Contracts”</a:t>
            </a:r>
          </a:p>
          <a:p>
            <a:pPr>
              <a:lnSpc>
                <a:spcPct val="110000"/>
              </a:lnSpc>
            </a:pPr>
            <a:endParaRPr lang="en-US" dirty="0">
              <a:latin typeface="PermianSlabSerifTypeface" panose="02000000000000000000" pitchFamily="50" charset="0"/>
            </a:endParaRPr>
          </a:p>
          <a:p>
            <a:pPr>
              <a:lnSpc>
                <a:spcPct val="110000"/>
              </a:lnSpc>
            </a:pPr>
            <a:r>
              <a:rPr lang="en-US" dirty="0">
                <a:latin typeface="PermianSlabSerifTypeface" panose="02000000000000000000" pitchFamily="50" charset="0"/>
              </a:rPr>
              <a:t>Must be “physically incorporated” in each federal-aid construction contract (including design-build, subcontracts, and lower-tier subcontracts)</a:t>
            </a:r>
          </a:p>
          <a:p>
            <a:pPr>
              <a:lnSpc>
                <a:spcPct val="110000"/>
              </a:lnSpc>
            </a:pPr>
            <a:endParaRPr lang="en-US" dirty="0">
              <a:latin typeface="PermianSlabSerifTypeface" panose="02000000000000000000" pitchFamily="50" charset="0"/>
            </a:endParaRPr>
          </a:p>
          <a:p>
            <a:pPr>
              <a:lnSpc>
                <a:spcPct val="110000"/>
              </a:lnSpc>
            </a:pPr>
            <a:r>
              <a:rPr lang="en-US" dirty="0">
                <a:latin typeface="PermianSlabSerifTypeface" panose="02000000000000000000" pitchFamily="50" charset="0"/>
              </a:rPr>
              <a:t>Constitutes EEO/AA standards, formal/written Affirmative Action Plan not required</a:t>
            </a:r>
          </a:p>
          <a:p>
            <a:pPr>
              <a:lnSpc>
                <a:spcPct val="110000"/>
              </a:lnSpc>
            </a:pPr>
            <a:endParaRPr lang="en-US" dirty="0">
              <a:latin typeface="PermianSlabSerifTypeface" panose="02000000000000000000" pitchFamily="50" charset="0"/>
            </a:endParaRPr>
          </a:p>
          <a:p>
            <a:pPr>
              <a:lnSpc>
                <a:spcPct val="110000"/>
              </a:lnSpc>
            </a:pPr>
            <a:r>
              <a:rPr lang="en-US" dirty="0">
                <a:latin typeface="PermianSlabSerifTypeface" panose="02000000000000000000" pitchFamily="50" charset="0"/>
              </a:rPr>
              <a:t>Applies to Federal-Aid construction contracts (any tier) more than $10,000</a:t>
            </a:r>
          </a:p>
          <a:p>
            <a:pPr>
              <a:lnSpc>
                <a:spcPct val="110000"/>
              </a:lnSpc>
            </a:pPr>
            <a:endParaRPr lang="en-US" dirty="0">
              <a:latin typeface="PermianSlabSerifTypeface" panose="02000000000000000000" pitchFamily="50" charset="0"/>
            </a:endParaRPr>
          </a:p>
          <a:p>
            <a:pPr>
              <a:lnSpc>
                <a:spcPct val="110000"/>
              </a:lnSpc>
            </a:pPr>
            <a:r>
              <a:rPr lang="en-US" dirty="0">
                <a:latin typeface="PermianSlabSerifTypeface" panose="02000000000000000000" pitchFamily="50" charset="0"/>
              </a:rPr>
              <a:t>Enforceable under the authority of contract law</a:t>
            </a:r>
          </a:p>
          <a:p>
            <a:pPr>
              <a:lnSpc>
                <a:spcPct val="150000"/>
              </a:lnSpc>
            </a:pPr>
            <a:endParaRPr lang="en-US" dirty="0"/>
          </a:p>
        </p:txBody>
      </p:sp>
    </p:spTree>
    <p:extLst>
      <p:ext uri="{BB962C8B-B14F-4D97-AF65-F5344CB8AC3E}">
        <p14:creationId xmlns:p14="http://schemas.microsoft.com/office/powerpoint/2010/main" val="639098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a:xfrm>
            <a:off x="152400" y="228600"/>
            <a:ext cx="8839200" cy="825500"/>
          </a:xfrm>
        </p:spPr>
        <p:txBody>
          <a:bodyPr/>
          <a:lstStyle/>
          <a:p>
            <a:pPr algn="ctr"/>
            <a:br>
              <a:rPr lang="en-US" dirty="0"/>
            </a:br>
            <a:br>
              <a:rPr lang="en-US" dirty="0"/>
            </a:br>
            <a:br>
              <a:rPr lang="en-US" dirty="0"/>
            </a:br>
            <a:br>
              <a:rPr lang="en-US" dirty="0"/>
            </a:br>
            <a:br>
              <a:rPr lang="en-US" dirty="0"/>
            </a:br>
            <a:br>
              <a:rPr lang="en-US" dirty="0"/>
            </a:br>
            <a:r>
              <a:rPr lang="pt-BR" sz="2800" dirty="0"/>
              <a:t>(FHWA Form– 1273)</a:t>
            </a:r>
            <a:br>
              <a:rPr lang="pt-BR" sz="2800" dirty="0"/>
            </a:br>
            <a:r>
              <a:rPr lang="pt-BR" sz="2800" dirty="0"/>
              <a:t>Non-Discrimination Contract Provisions</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2400" y="1143000"/>
            <a:ext cx="8839200" cy="4958465"/>
          </a:xfrm>
        </p:spPr>
        <p:txBody>
          <a:bodyPr>
            <a:noAutofit/>
          </a:bodyPr>
          <a:lstStyle/>
          <a:p>
            <a:pPr marL="457200" indent="-457200">
              <a:lnSpc>
                <a:spcPct val="150000"/>
              </a:lnSpc>
              <a:buFont typeface="+mj-lt"/>
              <a:buAutoNum type="arabicPeriod"/>
            </a:pPr>
            <a:r>
              <a:rPr lang="en-US" sz="1600" dirty="0">
                <a:latin typeface="PermianSlabSerifTypeface" panose="02000000000000000000" pitchFamily="50" charset="0"/>
              </a:rPr>
              <a:t>EEO Policy Statement</a:t>
            </a:r>
          </a:p>
          <a:p>
            <a:pPr marL="457200" indent="-457200">
              <a:lnSpc>
                <a:spcPct val="150000"/>
              </a:lnSpc>
              <a:buFont typeface="+mj-lt"/>
              <a:buAutoNum type="arabicPeriod"/>
            </a:pPr>
            <a:r>
              <a:rPr lang="en-US" sz="1600" dirty="0">
                <a:latin typeface="PermianSlabSerifTypeface" panose="02000000000000000000" pitchFamily="50" charset="0"/>
              </a:rPr>
              <a:t>EEO Officer</a:t>
            </a:r>
          </a:p>
          <a:p>
            <a:pPr marL="457200" indent="-457200">
              <a:lnSpc>
                <a:spcPct val="150000"/>
              </a:lnSpc>
              <a:buFont typeface="+mj-lt"/>
              <a:buAutoNum type="arabicPeriod"/>
            </a:pPr>
            <a:r>
              <a:rPr lang="en-US" sz="1600" dirty="0">
                <a:latin typeface="PermianSlabSerifTypeface" panose="02000000000000000000" pitchFamily="50" charset="0"/>
              </a:rPr>
              <a:t>Dissemination of Policy</a:t>
            </a:r>
          </a:p>
          <a:p>
            <a:pPr marL="457200" indent="-457200">
              <a:lnSpc>
                <a:spcPct val="150000"/>
              </a:lnSpc>
              <a:buFont typeface="+mj-lt"/>
              <a:buAutoNum type="arabicPeriod"/>
            </a:pPr>
            <a:r>
              <a:rPr lang="en-US" sz="1600" dirty="0">
                <a:latin typeface="PermianSlabSerifTypeface" panose="02000000000000000000" pitchFamily="50" charset="0"/>
              </a:rPr>
              <a:t>Recruitment</a:t>
            </a:r>
          </a:p>
          <a:p>
            <a:pPr marL="457200" indent="-457200">
              <a:lnSpc>
                <a:spcPct val="150000"/>
              </a:lnSpc>
              <a:buFont typeface="+mj-lt"/>
              <a:buAutoNum type="arabicPeriod"/>
            </a:pPr>
            <a:r>
              <a:rPr lang="en-US" sz="1600" dirty="0">
                <a:latin typeface="PermianSlabSerifTypeface" panose="02000000000000000000" pitchFamily="50" charset="0"/>
              </a:rPr>
              <a:t>Personnel Actions</a:t>
            </a:r>
          </a:p>
          <a:p>
            <a:pPr marL="457200" indent="-457200">
              <a:lnSpc>
                <a:spcPct val="150000"/>
              </a:lnSpc>
              <a:buFont typeface="+mj-lt"/>
              <a:buAutoNum type="arabicPeriod"/>
            </a:pPr>
            <a:r>
              <a:rPr lang="en-US" sz="1600" dirty="0">
                <a:latin typeface="PermianSlabSerifTypeface" panose="02000000000000000000" pitchFamily="50" charset="0"/>
              </a:rPr>
              <a:t>Training and Promotion</a:t>
            </a:r>
          </a:p>
          <a:p>
            <a:pPr marL="457200" indent="-457200">
              <a:lnSpc>
                <a:spcPct val="150000"/>
              </a:lnSpc>
              <a:buFont typeface="+mj-lt"/>
              <a:buAutoNum type="arabicPeriod"/>
            </a:pPr>
            <a:r>
              <a:rPr lang="en-US" sz="1600" dirty="0">
                <a:latin typeface="PermianSlabSerifTypeface" panose="02000000000000000000" pitchFamily="50" charset="0"/>
              </a:rPr>
              <a:t>Unions</a:t>
            </a:r>
          </a:p>
          <a:p>
            <a:pPr marL="457200" indent="-457200">
              <a:lnSpc>
                <a:spcPct val="150000"/>
              </a:lnSpc>
              <a:buFont typeface="+mj-lt"/>
              <a:buAutoNum type="arabicPeriod"/>
            </a:pPr>
            <a:r>
              <a:rPr lang="en-US" sz="1600" dirty="0">
                <a:latin typeface="PermianSlabSerifTypeface" panose="02000000000000000000" pitchFamily="50" charset="0"/>
              </a:rPr>
              <a:t>Reasonable Accommodations for Applicants/Employees with Disabilities</a:t>
            </a:r>
          </a:p>
          <a:p>
            <a:pPr marL="457200" indent="-457200">
              <a:lnSpc>
                <a:spcPct val="150000"/>
              </a:lnSpc>
              <a:buFont typeface="+mj-lt"/>
              <a:buAutoNum type="arabicPeriod"/>
            </a:pPr>
            <a:r>
              <a:rPr lang="en-US" sz="1600" dirty="0">
                <a:latin typeface="PermianSlabSerifTypeface" panose="02000000000000000000" pitchFamily="50" charset="0"/>
              </a:rPr>
              <a:t>Selection of Subcontractors, Procurement of Materials and Leasing of Equipment</a:t>
            </a:r>
          </a:p>
          <a:p>
            <a:pPr marL="457200" indent="-457200">
              <a:lnSpc>
                <a:spcPct val="150000"/>
              </a:lnSpc>
              <a:buFont typeface="+mj-lt"/>
              <a:buAutoNum type="arabicPeriod"/>
            </a:pPr>
            <a:r>
              <a:rPr lang="en-US" sz="1600" dirty="0">
                <a:latin typeface="PermianSlabSerifTypeface" panose="02000000000000000000" pitchFamily="50" charset="0"/>
              </a:rPr>
              <a:t>Assurances Required</a:t>
            </a:r>
          </a:p>
          <a:p>
            <a:pPr marL="457200" indent="-457200">
              <a:lnSpc>
                <a:spcPct val="150000"/>
              </a:lnSpc>
              <a:buFont typeface="+mj-lt"/>
              <a:buAutoNum type="arabicPeriod"/>
            </a:pPr>
            <a:r>
              <a:rPr lang="en-US" sz="1600" dirty="0">
                <a:latin typeface="PermianSlabSerifTypeface" panose="02000000000000000000" pitchFamily="50" charset="0"/>
              </a:rPr>
              <a:t>Records and Reports</a:t>
            </a:r>
          </a:p>
        </p:txBody>
      </p:sp>
    </p:spTree>
    <p:extLst>
      <p:ext uri="{BB962C8B-B14F-4D97-AF65-F5344CB8AC3E}">
        <p14:creationId xmlns:p14="http://schemas.microsoft.com/office/powerpoint/2010/main" val="2034150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B07C74-4CFB-7892-4A53-333A8181593B}"/>
              </a:ext>
            </a:extLst>
          </p:cNvPr>
          <p:cNvSpPr>
            <a:spLocks noGrp="1"/>
          </p:cNvSpPr>
          <p:nvPr>
            <p:ph type="title"/>
          </p:nvPr>
        </p:nvSpPr>
        <p:spPr/>
        <p:txBody>
          <a:bodyPr/>
          <a:lstStyle/>
          <a:p>
            <a:pPr algn="ctr"/>
            <a:br>
              <a:rPr lang="en-US" dirty="0"/>
            </a:br>
            <a:br>
              <a:rPr lang="en-US" dirty="0"/>
            </a:br>
            <a:br>
              <a:rPr lang="en-US" dirty="0"/>
            </a:br>
            <a:br>
              <a:rPr lang="en-US" dirty="0"/>
            </a:br>
            <a:br>
              <a:rPr lang="en-US" dirty="0"/>
            </a:br>
            <a:br>
              <a:rPr lang="en-US" dirty="0"/>
            </a:br>
            <a:r>
              <a:rPr lang="pt-BR" dirty="0"/>
              <a:t> 1. EEO Policy Statement</a:t>
            </a:r>
            <a:br>
              <a:rPr lang="pt-BR" dirty="0"/>
            </a:br>
            <a:br>
              <a:rPr lang="pt-BR" dirty="0"/>
            </a:br>
            <a:br>
              <a:rPr lang="en-US" dirty="0"/>
            </a:br>
            <a:br>
              <a:rPr lang="en-US" dirty="0"/>
            </a:br>
            <a:br>
              <a:rPr lang="en-US" dirty="0"/>
            </a:br>
            <a:br>
              <a:rPr lang="en-US" dirty="0"/>
            </a:br>
            <a:endParaRPr lang="en-US" dirty="0"/>
          </a:p>
        </p:txBody>
      </p:sp>
      <p:sp>
        <p:nvSpPr>
          <p:cNvPr id="6" name="Content Placeholder 5">
            <a:extLst>
              <a:ext uri="{FF2B5EF4-FFF2-40B4-BE49-F238E27FC236}">
                <a16:creationId xmlns:a16="http://schemas.microsoft.com/office/drawing/2014/main" id="{EEB6250C-D442-A610-44AF-5D8E81557EB9}"/>
              </a:ext>
            </a:extLst>
          </p:cNvPr>
          <p:cNvSpPr>
            <a:spLocks noGrp="1"/>
          </p:cNvSpPr>
          <p:nvPr>
            <p:ph idx="1"/>
          </p:nvPr>
        </p:nvSpPr>
        <p:spPr>
          <a:xfrm>
            <a:off x="154497" y="1143000"/>
            <a:ext cx="8839200" cy="4958465"/>
          </a:xfrm>
        </p:spPr>
        <p:txBody>
          <a:bodyPr>
            <a:normAutofit/>
          </a:bodyPr>
          <a:lstStyle/>
          <a:p>
            <a:r>
              <a:rPr lang="en-US" sz="2000" dirty="0">
                <a:latin typeface="PermianSlabSerifTypeface" panose="02000000000000000000" pitchFamily="50" charset="0"/>
              </a:rPr>
              <a:t>The contractor will accept as it’s operating policy the following statement:</a:t>
            </a:r>
          </a:p>
          <a:p>
            <a:pPr marL="0" indent="0">
              <a:buNone/>
            </a:pPr>
            <a:r>
              <a:rPr lang="en-US" sz="2000" dirty="0">
                <a:latin typeface="PermianSlabSerifTypeface" panose="02000000000000000000" pitchFamily="50" charset="0"/>
              </a:rPr>
              <a:t>	</a:t>
            </a:r>
          </a:p>
          <a:p>
            <a:pPr marL="400050" lvl="1" indent="0">
              <a:buNone/>
            </a:pPr>
            <a:r>
              <a:rPr lang="en-US" dirty="0">
                <a:latin typeface="PermianSlabSerifTypeface" panose="02000000000000000000" pitchFamily="50" charset="0"/>
              </a:rPr>
              <a:t>“It is the policy of this Company to assure that applicants are employed, and that employees are treated during employment, without regard to their race, religion, sex, sexual orientation, gender identity, color, national origin, age or disability. Such action shall include employment, upgrading, demotion, or transfer; recruitment or recruitment advertising; layoff or termination; rates of pay or other forms of compensation; and selection for training, including apprenticeship, pre-apprenticeship, and/or on-the-job training.”</a:t>
            </a:r>
          </a:p>
        </p:txBody>
      </p:sp>
    </p:spTree>
    <p:extLst>
      <p:ext uri="{BB962C8B-B14F-4D97-AF65-F5344CB8AC3E}">
        <p14:creationId xmlns:p14="http://schemas.microsoft.com/office/powerpoint/2010/main" val="4084815147"/>
      </p:ext>
    </p:extLst>
  </p:cSld>
  <p:clrMapOvr>
    <a:masterClrMapping/>
  </p:clrMapOvr>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1_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bg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2_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43248</TotalTime>
  <Words>2530</Words>
  <Application>Microsoft Office PowerPoint</Application>
  <PresentationFormat>On-screen Show (4:3)</PresentationFormat>
  <Paragraphs>205</Paragraphs>
  <Slides>26</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26</vt:i4>
      </vt:variant>
    </vt:vector>
  </HeadingPairs>
  <TitlesOfParts>
    <vt:vector size="34" baseType="lpstr">
      <vt:lpstr>Arial</vt:lpstr>
      <vt:lpstr>Calibri</vt:lpstr>
      <vt:lpstr>Open Sans</vt:lpstr>
      <vt:lpstr>PermianSlabSerifTypeface</vt:lpstr>
      <vt:lpstr>Wingdings</vt:lpstr>
      <vt:lpstr>PowerPoint B</vt:lpstr>
      <vt:lpstr>1_PowerPoint B</vt:lpstr>
      <vt:lpstr>2_PowerPoint B</vt:lpstr>
      <vt:lpstr> Equal Employment Opportunity  Affirmative Action Program  Annual EEO Officers Online Training  This presentation may be downloaded to your PC to complete the training session at your own pace.  </vt:lpstr>
      <vt:lpstr> Post Training Assessment Notice </vt:lpstr>
      <vt:lpstr> TDOT’s Position Statement </vt:lpstr>
      <vt:lpstr>  Training Objective  </vt:lpstr>
      <vt:lpstr>   Primary Authorities   </vt:lpstr>
      <vt:lpstr>    TDOT’s Goals Are To Ensure    </vt:lpstr>
      <vt:lpstr>    (FHWA Form– 1273)    </vt:lpstr>
      <vt:lpstr>      (FHWA Form– 1273) Non-Discrimination Contract Provisions      </vt:lpstr>
      <vt:lpstr>       1. EEO Policy Statement      </vt:lpstr>
      <vt:lpstr>      2. EEO Officer      </vt:lpstr>
      <vt:lpstr>      3. Dissemination of Policy      </vt:lpstr>
      <vt:lpstr>      4. Recruitment – “An Equal Opportunity Employer”      </vt:lpstr>
      <vt:lpstr>      5. Personnel Actions      </vt:lpstr>
      <vt:lpstr>      6. Training and Promotion      </vt:lpstr>
      <vt:lpstr>      7. Unions      </vt:lpstr>
      <vt:lpstr>8. Reasonable Accommodation for Applicants/Employees with Disabilities</vt:lpstr>
      <vt:lpstr>      9. Subcontractors and Suppliers       </vt:lpstr>
      <vt:lpstr>10. Assurances Required</vt:lpstr>
      <vt:lpstr>      11. Records and Reports      </vt:lpstr>
      <vt:lpstr>      Form FHWA 1391      </vt:lpstr>
      <vt:lpstr>      Non-Segregated Facilities      </vt:lpstr>
      <vt:lpstr>Noncompliance with OJT Goals</vt:lpstr>
      <vt:lpstr>        Per Section 22(a) of the Federal-Aid Highway  Act of 1968       </vt:lpstr>
      <vt:lpstr>      Any questions should be addressed to:      </vt:lpstr>
      <vt:lpstr>      Post Training Assessment      </vt:lpstr>
      <vt:lpstr>     \      </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Yolando Y. Jackson</cp:lastModifiedBy>
  <cp:revision>306</cp:revision>
  <cp:lastPrinted>2025-04-14T21:31:05Z</cp:lastPrinted>
  <dcterms:created xsi:type="dcterms:W3CDTF">2015-04-20T20:04:50Z</dcterms:created>
  <dcterms:modified xsi:type="dcterms:W3CDTF">2025-04-23T21:21:09Z</dcterms:modified>
</cp:coreProperties>
</file>