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1" r:id="rId2"/>
    <p:sldMasterId id="2147483703" r:id="rId3"/>
  </p:sldMasterIdLst>
  <p:notesMasterIdLst>
    <p:notesMasterId r:id="rId47"/>
  </p:notesMasterIdLst>
  <p:sldIdLst>
    <p:sldId id="363" r:id="rId4"/>
    <p:sldId id="360" r:id="rId5"/>
    <p:sldId id="362" r:id="rId6"/>
    <p:sldId id="364" r:id="rId7"/>
    <p:sldId id="365" r:id="rId8"/>
    <p:sldId id="366" r:id="rId9"/>
    <p:sldId id="369" r:id="rId10"/>
    <p:sldId id="371" r:id="rId11"/>
    <p:sldId id="408" r:id="rId12"/>
    <p:sldId id="372" r:id="rId13"/>
    <p:sldId id="373" r:id="rId14"/>
    <p:sldId id="374" r:id="rId15"/>
    <p:sldId id="375" r:id="rId16"/>
    <p:sldId id="376" r:id="rId17"/>
    <p:sldId id="377" r:id="rId18"/>
    <p:sldId id="378" r:id="rId19"/>
    <p:sldId id="379" r:id="rId20"/>
    <p:sldId id="380" r:id="rId21"/>
    <p:sldId id="381" r:id="rId22"/>
    <p:sldId id="382" r:id="rId23"/>
    <p:sldId id="384" r:id="rId24"/>
    <p:sldId id="385" r:id="rId25"/>
    <p:sldId id="387" r:id="rId26"/>
    <p:sldId id="368" r:id="rId27"/>
    <p:sldId id="386" r:id="rId28"/>
    <p:sldId id="388" r:id="rId29"/>
    <p:sldId id="389" r:id="rId30"/>
    <p:sldId id="405" r:id="rId31"/>
    <p:sldId id="391" r:id="rId32"/>
    <p:sldId id="392" r:id="rId33"/>
    <p:sldId id="393" r:id="rId34"/>
    <p:sldId id="394" r:id="rId35"/>
    <p:sldId id="406" r:id="rId36"/>
    <p:sldId id="395" r:id="rId37"/>
    <p:sldId id="407" r:id="rId38"/>
    <p:sldId id="396" r:id="rId39"/>
    <p:sldId id="397" r:id="rId40"/>
    <p:sldId id="399" r:id="rId41"/>
    <p:sldId id="404" r:id="rId42"/>
    <p:sldId id="400" r:id="rId43"/>
    <p:sldId id="401" r:id="rId44"/>
    <p:sldId id="402" r:id="rId45"/>
    <p:sldId id="403" r:id="rId46"/>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3DE8F8F-F306-58A3-257D-A96995A5854C}" name="Yolando Y. Jackson" initials="YYJ" userId="S::JJ05555@tn.gov::777daa24-dd92-47ec-8d4a-be95172de67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F00"/>
    <a:srgbClr val="660066"/>
    <a:srgbClr val="487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87179" autoAdjust="0"/>
  </p:normalViewPr>
  <p:slideViewPr>
    <p:cSldViewPr>
      <p:cViewPr varScale="1">
        <p:scale>
          <a:sx n="114" d="100"/>
          <a:sy n="114" d="100"/>
        </p:scale>
        <p:origin x="1560" y="96"/>
      </p:cViewPr>
      <p:guideLst>
        <p:guide orient="horz" pos="2160"/>
        <p:guide pos="2880"/>
      </p:guideLst>
    </p:cSldViewPr>
  </p:slideViewPr>
  <p:outlineViewPr>
    <p:cViewPr>
      <p:scale>
        <a:sx n="33" d="100"/>
        <a:sy n="33" d="100"/>
      </p:scale>
      <p:origin x="0" y="-11226"/>
    </p:cViewPr>
  </p:outlineViewPr>
  <p:notesTextViewPr>
    <p:cViewPr>
      <p:scale>
        <a:sx n="1" d="1"/>
        <a:sy n="1" d="1"/>
      </p:scale>
      <p:origin x="0" y="0"/>
    </p:cViewPr>
  </p:notesTextViewPr>
  <p:sorterViewPr>
    <p:cViewPr>
      <p:scale>
        <a:sx n="100" d="100"/>
        <a:sy n="100" d="100"/>
      </p:scale>
      <p:origin x="0" y="-130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microsoft.com/office/2018/10/relationships/authors" Targe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36" tIns="45718" rIns="91436" bIns="45718" rtlCol="0"/>
          <a:lstStyle>
            <a:lvl1pPr algn="l">
              <a:defRPr sz="1200"/>
            </a:lvl1pPr>
          </a:lstStyle>
          <a:p>
            <a:endParaRPr lang="en-US" dirty="0"/>
          </a:p>
        </p:txBody>
      </p:sp>
      <p:sp>
        <p:nvSpPr>
          <p:cNvPr id="3" name="Date Placeholder 2"/>
          <p:cNvSpPr>
            <a:spLocks noGrp="1"/>
          </p:cNvSpPr>
          <p:nvPr>
            <p:ph type="dt" idx="1"/>
          </p:nvPr>
        </p:nvSpPr>
        <p:spPr>
          <a:xfrm>
            <a:off x="3937000" y="0"/>
            <a:ext cx="3011488" cy="463550"/>
          </a:xfrm>
          <a:prstGeom prst="rect">
            <a:avLst/>
          </a:prstGeom>
        </p:spPr>
        <p:txBody>
          <a:bodyPr vert="horz" lIns="91436" tIns="45718" rIns="91436" bIns="45718" rtlCol="0"/>
          <a:lstStyle>
            <a:lvl1pPr algn="r">
              <a:defRPr sz="1200"/>
            </a:lvl1pPr>
          </a:lstStyle>
          <a:p>
            <a:fld id="{54F47A6A-44CA-4F2F-ACEB-15D8C76EC7DE}" type="datetimeFigureOut">
              <a:rPr lang="en-US" smtClean="0"/>
              <a:t>4/11/2024</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1436" tIns="45718" rIns="91436" bIns="45718" rtlCol="0" anchor="ctr"/>
          <a:lstStyle/>
          <a:p>
            <a:endParaRPr lang="en-US" dirty="0"/>
          </a:p>
        </p:txBody>
      </p:sp>
      <p:sp>
        <p:nvSpPr>
          <p:cNvPr id="5" name="Notes Placeholder 4"/>
          <p:cNvSpPr>
            <a:spLocks noGrp="1"/>
          </p:cNvSpPr>
          <p:nvPr>
            <p:ph type="body" sz="quarter" idx="3"/>
          </p:nvPr>
        </p:nvSpPr>
        <p:spPr>
          <a:xfrm>
            <a:off x="695326" y="4445001"/>
            <a:ext cx="5559425" cy="3636963"/>
          </a:xfrm>
          <a:prstGeom prst="rect">
            <a:avLst/>
          </a:prstGeom>
        </p:spPr>
        <p:txBody>
          <a:bodyPr vert="horz" lIns="91436" tIns="45718" rIns="91436" bIns="457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6"/>
            <a:ext cx="3011488" cy="463550"/>
          </a:xfrm>
          <a:prstGeom prst="rect">
            <a:avLst/>
          </a:prstGeom>
        </p:spPr>
        <p:txBody>
          <a:bodyPr vert="horz" lIns="91436" tIns="45718" rIns="91436" bIns="4571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7000" y="8772526"/>
            <a:ext cx="3011488" cy="463550"/>
          </a:xfrm>
          <a:prstGeom prst="rect">
            <a:avLst/>
          </a:prstGeom>
        </p:spPr>
        <p:txBody>
          <a:bodyPr vert="horz" lIns="91436" tIns="45718" rIns="91436" bIns="45718" rtlCol="0" anchor="b"/>
          <a:lstStyle>
            <a:lvl1pPr algn="r">
              <a:defRPr sz="1200"/>
            </a:lvl1pPr>
          </a:lstStyle>
          <a:p>
            <a:fld id="{B68DD6AE-FA01-4C09-BEB5-CFF9C9F6EEA1}" type="slidenum">
              <a:rPr lang="en-US" smtClean="0"/>
              <a:t>‹#›</a:t>
            </a:fld>
            <a:endParaRPr lang="en-US" dirty="0"/>
          </a:p>
        </p:txBody>
      </p:sp>
    </p:spTree>
    <p:extLst>
      <p:ext uri="{BB962C8B-B14F-4D97-AF65-F5344CB8AC3E}">
        <p14:creationId xmlns:p14="http://schemas.microsoft.com/office/powerpoint/2010/main" val="216811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8DD6AE-FA01-4C09-BEB5-CFF9C9F6EEA1}" type="slidenum">
              <a:rPr lang="en-US" smtClean="0"/>
              <a:t>1</a:t>
            </a:fld>
            <a:endParaRPr lang="en-US" dirty="0"/>
          </a:p>
        </p:txBody>
      </p:sp>
    </p:spTree>
    <p:extLst>
      <p:ext uri="{BB962C8B-B14F-4D97-AF65-F5344CB8AC3E}">
        <p14:creationId xmlns:p14="http://schemas.microsoft.com/office/powerpoint/2010/main" val="2424894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8DD6AE-FA01-4C09-BEB5-CFF9C9F6EEA1}" type="slidenum">
              <a:rPr lang="en-US" smtClean="0"/>
              <a:t>37</a:t>
            </a:fld>
            <a:endParaRPr lang="en-US" dirty="0"/>
          </a:p>
        </p:txBody>
      </p:sp>
    </p:spTree>
    <p:extLst>
      <p:ext uri="{BB962C8B-B14F-4D97-AF65-F5344CB8AC3E}">
        <p14:creationId xmlns:p14="http://schemas.microsoft.com/office/powerpoint/2010/main" val="621637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8DD6AE-FA01-4C09-BEB5-CFF9C9F6EEA1}" type="slidenum">
              <a:rPr lang="en-US" smtClean="0"/>
              <a:t>38</a:t>
            </a:fld>
            <a:endParaRPr lang="en-US" dirty="0"/>
          </a:p>
        </p:txBody>
      </p:sp>
    </p:spTree>
    <p:extLst>
      <p:ext uri="{BB962C8B-B14F-4D97-AF65-F5344CB8AC3E}">
        <p14:creationId xmlns:p14="http://schemas.microsoft.com/office/powerpoint/2010/main" val="725429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8DD6AE-FA01-4C09-BEB5-CFF9C9F6EEA1}" type="slidenum">
              <a:rPr lang="en-US" smtClean="0"/>
              <a:t>40</a:t>
            </a:fld>
            <a:endParaRPr lang="en-US" dirty="0"/>
          </a:p>
        </p:txBody>
      </p:sp>
    </p:spTree>
    <p:extLst>
      <p:ext uri="{BB962C8B-B14F-4D97-AF65-F5344CB8AC3E}">
        <p14:creationId xmlns:p14="http://schemas.microsoft.com/office/powerpoint/2010/main" val="1115384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8DD6AE-FA01-4C09-BEB5-CFF9C9F6EEA1}" type="slidenum">
              <a:rPr lang="en-US" smtClean="0"/>
              <a:t>41</a:t>
            </a:fld>
            <a:endParaRPr lang="en-US" dirty="0"/>
          </a:p>
        </p:txBody>
      </p:sp>
    </p:spTree>
    <p:extLst>
      <p:ext uri="{BB962C8B-B14F-4D97-AF65-F5344CB8AC3E}">
        <p14:creationId xmlns:p14="http://schemas.microsoft.com/office/powerpoint/2010/main" val="3543683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8DD6AE-FA01-4C09-BEB5-CFF9C9F6EEA1}" type="slidenum">
              <a:rPr lang="en-US" smtClean="0"/>
              <a:t>42</a:t>
            </a:fld>
            <a:endParaRPr lang="en-US" dirty="0"/>
          </a:p>
        </p:txBody>
      </p:sp>
    </p:spTree>
    <p:extLst>
      <p:ext uri="{BB962C8B-B14F-4D97-AF65-F5344CB8AC3E}">
        <p14:creationId xmlns:p14="http://schemas.microsoft.com/office/powerpoint/2010/main" val="839263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8DD6AE-FA01-4C09-BEB5-CFF9C9F6EEA1}" type="slidenum">
              <a:rPr lang="en-US" smtClean="0"/>
              <a:t>43</a:t>
            </a:fld>
            <a:endParaRPr lang="en-US" dirty="0"/>
          </a:p>
        </p:txBody>
      </p:sp>
    </p:spTree>
    <p:extLst>
      <p:ext uri="{BB962C8B-B14F-4D97-AF65-F5344CB8AC3E}">
        <p14:creationId xmlns:p14="http://schemas.microsoft.com/office/powerpoint/2010/main" val="38039251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47899" y="1168400"/>
            <a:ext cx="6578602" cy="2844800"/>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3617188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78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a:t>Click to edit Master title style</a:t>
            </a:r>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a:t>Name, Position | Date</a:t>
            </a:r>
          </a:p>
        </p:txBody>
      </p:sp>
      <p:pic>
        <p:nvPicPr>
          <p:cNvPr id="4" name="Picture 3">
            <a:extLst>
              <a:ext uri="{FF2B5EF4-FFF2-40B4-BE49-F238E27FC236}">
                <a16:creationId xmlns:a16="http://schemas.microsoft.com/office/drawing/2014/main" id="{65F36D40-ADFB-47DC-9F93-E5C90F81514D}"/>
              </a:ext>
            </a:extLst>
          </p:cNvPr>
          <p:cNvPicPr>
            <a:picLocks noChangeAspect="1"/>
          </p:cNvPicPr>
          <p:nvPr userDrawn="1"/>
        </p:nvPicPr>
        <p:blipFill>
          <a:blip r:embed="rId2"/>
          <a:stretch>
            <a:fillRect/>
          </a:stretch>
        </p:blipFill>
        <p:spPr>
          <a:xfrm>
            <a:off x="0" y="5485893"/>
            <a:ext cx="9144000" cy="890016"/>
          </a:xfrm>
          <a:prstGeom prst="rect">
            <a:avLst/>
          </a:prstGeom>
        </p:spPr>
      </p:pic>
    </p:spTree>
    <p:extLst>
      <p:ext uri="{BB962C8B-B14F-4D97-AF65-F5344CB8AC3E}">
        <p14:creationId xmlns:p14="http://schemas.microsoft.com/office/powerpoint/2010/main" val="13869292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dirty="0"/>
              <a:t>Click icon to add picture</a:t>
            </a:r>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a:t>Name, Position</a:t>
            </a:r>
          </a:p>
          <a:p>
            <a:pPr lvl="0"/>
            <a:r>
              <a:rPr lang="en-US"/>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a:t>Sub-Title</a:t>
            </a:r>
          </a:p>
        </p:txBody>
      </p:sp>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9082" y="762622"/>
            <a:ext cx="2743200" cy="1616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3984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dirty="0"/>
              <a:t>Click icon to add picture</a:t>
            </a:r>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628" y="422909"/>
            <a:ext cx="2766540" cy="1196342"/>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36292726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2249948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1" name="Content Placeholder 4">
            <a:extLst>
              <a:ext uri="{FF2B5EF4-FFF2-40B4-BE49-F238E27FC236}">
                <a16:creationId xmlns:a16="http://schemas.microsoft.com/office/drawing/2014/main" id="{090F534B-196E-4500-8064-46ED9C366836}"/>
              </a:ext>
            </a:extLst>
          </p:cNvPr>
          <p:cNvPicPr>
            <a:picLocks noChangeAspect="1"/>
          </p:cNvPicPr>
          <p:nvPr userDrawn="1"/>
        </p:nvPicPr>
        <p:blipFill>
          <a:blip r:embed="rId2"/>
          <a:stretch>
            <a:fillRect/>
          </a:stretch>
        </p:blipFill>
        <p:spPr>
          <a:xfrm>
            <a:off x="0" y="5969397"/>
            <a:ext cx="9144000" cy="888603"/>
          </a:xfrm>
          <a:prstGeom prst="rect">
            <a:avLst/>
          </a:prstGeom>
        </p:spPr>
      </p:pic>
    </p:spTree>
    <p:extLst>
      <p:ext uri="{BB962C8B-B14F-4D97-AF65-F5344CB8AC3E}">
        <p14:creationId xmlns:p14="http://schemas.microsoft.com/office/powerpoint/2010/main" val="7455224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5867398"/>
            <a:ext cx="9144000" cy="990601"/>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Content Placeholder 4">
            <a:extLst>
              <a:ext uri="{FF2B5EF4-FFF2-40B4-BE49-F238E27FC236}">
                <a16:creationId xmlns:a16="http://schemas.microsoft.com/office/drawing/2014/main" id="{0BCF9E40-4528-424A-A239-361ECA73D3C1}"/>
              </a:ext>
            </a:extLst>
          </p:cNvPr>
          <p:cNvPicPr>
            <a:picLocks noChangeAspect="1"/>
          </p:cNvPicPr>
          <p:nvPr userDrawn="1"/>
        </p:nvPicPr>
        <p:blipFill>
          <a:blip r:embed="rId2"/>
          <a:stretch>
            <a:fillRect/>
          </a:stretch>
        </p:blipFill>
        <p:spPr>
          <a:xfrm>
            <a:off x="228600" y="5915181"/>
            <a:ext cx="8763000" cy="920438"/>
          </a:xfrm>
          <a:prstGeom prst="rect">
            <a:avLst/>
          </a:prstGeom>
        </p:spPr>
      </p:pic>
    </p:spTree>
    <p:extLst>
      <p:ext uri="{BB962C8B-B14F-4D97-AF65-F5344CB8AC3E}">
        <p14:creationId xmlns:p14="http://schemas.microsoft.com/office/powerpoint/2010/main" val="4822412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33616620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3" name="Content Placeholder 2"/>
          <p:cNvSpPr>
            <a:spLocks noGrp="1"/>
          </p:cNvSpPr>
          <p:nvPr>
            <p:ph idx="1"/>
          </p:nvPr>
        </p:nvSpPr>
        <p:spPr>
          <a:xfrm>
            <a:off x="228600" y="1193800"/>
            <a:ext cx="8763000" cy="4752093"/>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5867398"/>
            <a:ext cx="9144000" cy="990601"/>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2" name="Content Placeholder 4">
            <a:extLst>
              <a:ext uri="{FF2B5EF4-FFF2-40B4-BE49-F238E27FC236}">
                <a16:creationId xmlns:a16="http://schemas.microsoft.com/office/drawing/2014/main" id="{1F91A1F2-2091-4B84-9ED8-B62FE37C1399}"/>
              </a:ext>
            </a:extLst>
          </p:cNvPr>
          <p:cNvPicPr>
            <a:picLocks noChangeAspect="1"/>
          </p:cNvPicPr>
          <p:nvPr userDrawn="1"/>
        </p:nvPicPr>
        <p:blipFill>
          <a:blip r:embed="rId2"/>
          <a:stretch>
            <a:fillRect/>
          </a:stretch>
        </p:blipFill>
        <p:spPr>
          <a:xfrm>
            <a:off x="228600" y="5918396"/>
            <a:ext cx="8763000" cy="888603"/>
          </a:xfrm>
          <a:prstGeom prst="rect">
            <a:avLst/>
          </a:prstGeom>
        </p:spPr>
      </p:pic>
    </p:spTree>
    <p:extLst>
      <p:ext uri="{BB962C8B-B14F-4D97-AF65-F5344CB8AC3E}">
        <p14:creationId xmlns:p14="http://schemas.microsoft.com/office/powerpoint/2010/main" val="10611766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5134930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27335115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11899253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3133834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3200400" y="3874770"/>
            <a:ext cx="59436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276600" y="3962400"/>
            <a:ext cx="57150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a:t>Click to edit Master title style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3525" y="3321685"/>
            <a:ext cx="3346450" cy="3346450"/>
          </a:xfrm>
          <a:prstGeom prst="rect">
            <a:avLst/>
          </a:prstGeom>
          <a:noFill/>
          <a:ln>
            <a:noFill/>
          </a:ln>
        </p:spPr>
      </p:pic>
    </p:spTree>
    <p:extLst>
      <p:ext uri="{BB962C8B-B14F-4D97-AF65-F5344CB8AC3E}">
        <p14:creationId xmlns:p14="http://schemas.microsoft.com/office/powerpoint/2010/main" val="28548909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09146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74283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874475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083708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4752251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7AB9B11-6FFA-40C8-9AA7-DB8F504E074B}" type="datetimeFigureOut">
              <a:rPr lang="en-US" smtClean="0"/>
              <a:t>4/11/2024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F99D5B-F867-47B0-8AC2-139ABFA8E7EF}" type="slidenum">
              <a:rPr lang="en-US" smtClean="0"/>
              <a:t>‹#›</a:t>
            </a:fld>
            <a:endParaRPr lang="en-US" dirty="0"/>
          </a:p>
        </p:txBody>
      </p:sp>
    </p:spTree>
    <p:extLst>
      <p:ext uri="{BB962C8B-B14F-4D97-AF65-F5344CB8AC3E}">
        <p14:creationId xmlns:p14="http://schemas.microsoft.com/office/powerpoint/2010/main" val="58437707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6007690" y="548797"/>
            <a:ext cx="1189132" cy="297918"/>
          </a:xfrm>
          <a:prstGeom prst="rect">
            <a:avLst/>
          </a:prstGeom>
        </p:spPr>
        <p:txBody>
          <a:bodyPr/>
          <a:lstStyle/>
          <a:p>
            <a:fld id="{9431BDB7-FEBC-4576-B115-F9022990BDA5}" type="datetimeFigureOut">
              <a:rPr lang="en-US" smtClean="0"/>
              <a:t>4/11/2024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2150EF-142C-4771-BDD7-DC805A27CF01}" type="slidenum">
              <a:rPr lang="en-US" smtClean="0"/>
              <a:t>‹#›</a:t>
            </a:fld>
            <a:endParaRPr lang="en-US" dirty="0"/>
          </a:p>
        </p:txBody>
      </p:sp>
      <p:sp>
        <p:nvSpPr>
          <p:cNvPr id="9" name="Title 8"/>
          <p:cNvSpPr>
            <a:spLocks noGrp="1"/>
          </p:cNvSpPr>
          <p:nvPr>
            <p:ph type="title"/>
          </p:nvPr>
        </p:nvSpPr>
        <p:spPr>
          <a:xfrm>
            <a:off x="914400" y="1544715"/>
            <a:ext cx="7315200" cy="1154097"/>
          </a:xfrm>
        </p:spPr>
        <p:txBody>
          <a:bodyPr/>
          <a:lstStyle/>
          <a:p>
            <a:r>
              <a:rPr lang="en-US"/>
              <a:t>Click to edit Master title style</a:t>
            </a:r>
          </a:p>
        </p:txBody>
      </p:sp>
      <p:sp>
        <p:nvSpPr>
          <p:cNvPr id="8" name="Content Placeholder 7"/>
          <p:cNvSpPr>
            <a:spLocks noGrp="1"/>
          </p:cNvSpPr>
          <p:nvPr>
            <p:ph sz="quarter" idx="13"/>
          </p:nvPr>
        </p:nvSpPr>
        <p:spPr>
          <a:xfrm>
            <a:off x="914400" y="2743200"/>
            <a:ext cx="356616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81728" y="2743200"/>
            <a:ext cx="3566160" cy="3595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3530727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4"/>
          <p:cNvSpPr>
            <a:spLocks noGrp="1" noChangeArrowheads="1"/>
          </p:cNvSpPr>
          <p:nvPr>
            <p:ph type="dt" sz="half" idx="10"/>
          </p:nvPr>
        </p:nvSpPr>
        <p:spPr>
          <a:xfrm>
            <a:off x="6007690" y="548797"/>
            <a:ext cx="1189132" cy="297918"/>
          </a:xfrm>
          <a:prstGeom prst="rect">
            <a:avLst/>
          </a:prstGeom>
          <a:ln/>
        </p:spPr>
        <p:txBody>
          <a:bodyPr/>
          <a:lstStyle>
            <a:lvl1pPr>
              <a:defRPr/>
            </a:lvl1pPr>
          </a:lstStyle>
          <a:p>
            <a:pPr>
              <a:defRPr/>
            </a:pPr>
            <a:endParaRPr lang="en-US" dirty="0"/>
          </a:p>
        </p:txBody>
      </p:sp>
      <p:sp>
        <p:nvSpPr>
          <p:cNvPr id="6" name="Rectangle 4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46"/>
          <p:cNvSpPr>
            <a:spLocks noGrp="1" noChangeArrowheads="1"/>
          </p:cNvSpPr>
          <p:nvPr>
            <p:ph type="sldNum" sz="quarter" idx="12"/>
          </p:nvPr>
        </p:nvSpPr>
        <p:spPr>
          <a:ln/>
        </p:spPr>
        <p:txBody>
          <a:bodyPr/>
          <a:lstStyle>
            <a:lvl1pPr>
              <a:defRPr/>
            </a:lvl1pPr>
          </a:lstStyle>
          <a:p>
            <a:pPr>
              <a:defRPr/>
            </a:pPr>
            <a:fld id="{7CA7152B-7A66-4E22-913B-BF8D5CCB8F24}" type="slidenum">
              <a:rPr lang="en-US"/>
              <a:pPr>
                <a:defRPr/>
              </a:pPr>
              <a:t>‹#›</a:t>
            </a:fld>
            <a:endParaRPr lang="en-US" dirty="0"/>
          </a:p>
        </p:txBody>
      </p:sp>
    </p:spTree>
    <p:extLst>
      <p:ext uri="{BB962C8B-B14F-4D97-AF65-F5344CB8AC3E}">
        <p14:creationId xmlns:p14="http://schemas.microsoft.com/office/powerpoint/2010/main" val="61028028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007690" y="548797"/>
            <a:ext cx="1189132" cy="297918"/>
          </a:xfrm>
          <a:prstGeom prst="rect">
            <a:avLst/>
          </a:prstGeom>
        </p:spPr>
        <p:txBody>
          <a:bodyPr/>
          <a:lstStyle/>
          <a:p>
            <a:fld id="{9431BDB7-FEBC-4576-B115-F9022990BDA5}" type="datetimeFigureOut">
              <a:rPr lang="en-US" smtClean="0"/>
              <a:t>4/11/2024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B2150EF-142C-4771-BDD7-DC805A27CF01}" type="slidenum">
              <a:rPr lang="en-US" smtClean="0"/>
              <a:t>‹#›</a:t>
            </a:fld>
            <a:endParaRPr lang="en-US" dirty="0"/>
          </a:p>
        </p:txBody>
      </p:sp>
    </p:spTree>
    <p:extLst>
      <p:ext uri="{BB962C8B-B14F-4D97-AF65-F5344CB8AC3E}">
        <p14:creationId xmlns:p14="http://schemas.microsoft.com/office/powerpoint/2010/main" val="97569353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a:t>Click to edit Master title style</a:t>
            </a:r>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42" y="741426"/>
            <a:ext cx="6066575" cy="2623383"/>
          </a:xfrm>
          <a:prstGeom prst="rect">
            <a:avLst/>
          </a:prstGeom>
        </p:spPr>
      </p:pic>
      <p:pic>
        <p:nvPicPr>
          <p:cNvPr id="5" name="Picture 4">
            <a:extLst>
              <a:ext uri="{FF2B5EF4-FFF2-40B4-BE49-F238E27FC236}">
                <a16:creationId xmlns:a16="http://schemas.microsoft.com/office/drawing/2014/main" id="{4B821367-C9FF-7E42-55B6-451DECCF2637}"/>
              </a:ext>
            </a:extLst>
          </p:cNvPr>
          <p:cNvPicPr>
            <a:picLocks noChangeAspect="1"/>
          </p:cNvPicPr>
          <p:nvPr userDrawn="1"/>
        </p:nvPicPr>
        <p:blipFill>
          <a:blip r:embed="rId3"/>
          <a:stretch>
            <a:fillRect/>
          </a:stretch>
        </p:blipFill>
        <p:spPr>
          <a:xfrm>
            <a:off x="5410200" y="887821"/>
            <a:ext cx="3193369" cy="2851984"/>
          </a:xfrm>
          <a:prstGeom prst="rect">
            <a:avLst/>
          </a:prstGeom>
        </p:spPr>
      </p:pic>
      <p:cxnSp>
        <p:nvCxnSpPr>
          <p:cNvPr id="10" name="Straight Connector 9">
            <a:extLst>
              <a:ext uri="{FF2B5EF4-FFF2-40B4-BE49-F238E27FC236}">
                <a16:creationId xmlns:a16="http://schemas.microsoft.com/office/drawing/2014/main" id="{FE1BEB5B-67A6-CBFB-10B3-201014227EFF}"/>
              </a:ext>
            </a:extLst>
          </p:cNvPr>
          <p:cNvCxnSpPr>
            <a:cxnSpLocks/>
          </p:cNvCxnSpPr>
          <p:nvPr userDrawn="1"/>
        </p:nvCxnSpPr>
        <p:spPr>
          <a:xfrm>
            <a:off x="4953000" y="990600"/>
            <a:ext cx="0" cy="251460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1025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89997868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dirty="0"/>
              <a:t>Click icon to add picture</a:t>
            </a:r>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628" y="422909"/>
            <a:ext cx="2766540" cy="1196342"/>
          </a:xfrm>
          <a:prstGeom prst="rect">
            <a:avLst/>
          </a:prstGeom>
        </p:spPr>
      </p:pic>
    </p:spTree>
    <p:extLst>
      <p:ext uri="{BB962C8B-B14F-4D97-AF65-F5344CB8AC3E}">
        <p14:creationId xmlns:p14="http://schemas.microsoft.com/office/powerpoint/2010/main" val="191573768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3200400" y="3874770"/>
            <a:ext cx="59436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276600" y="3962400"/>
            <a:ext cx="57150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a:t>Click to edit Master title style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3525" y="3321685"/>
            <a:ext cx="3346450" cy="3346450"/>
          </a:xfrm>
          <a:prstGeom prst="rect">
            <a:avLst/>
          </a:prstGeom>
          <a:noFill/>
          <a:ln>
            <a:noFill/>
          </a:ln>
        </p:spPr>
      </p:pic>
    </p:spTree>
    <p:extLst>
      <p:ext uri="{BB962C8B-B14F-4D97-AF65-F5344CB8AC3E}">
        <p14:creationId xmlns:p14="http://schemas.microsoft.com/office/powerpoint/2010/main" val="110137342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33939552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27402826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195590883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264724663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143131882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241542410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114132075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631163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78388447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84133535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053048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607790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3434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66044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6119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277065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r="24775"/>
          <a:stretch/>
        </p:blipFill>
        <p:spPr>
          <a:xfrm>
            <a:off x="41910" y="6152266"/>
            <a:ext cx="1272540" cy="731520"/>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slideLayout" Target="../slideLayouts/slideLayout35.xml"/><Relationship Id="rId3" Type="http://schemas.openxmlformats.org/officeDocument/2006/relationships/slideLayout" Target="../slideLayouts/slideLayout20.xml"/><Relationship Id="rId21" Type="http://schemas.openxmlformats.org/officeDocument/2006/relationships/slideLayout" Target="../slideLayouts/slideLayout38.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slideLayout" Target="../slideLayouts/slideLayout37.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slideLayout" Target="../slideLayouts/slideLayout36.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 Id="rId2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slideLayout" Target="../slideLayouts/slideLayout51.xml"/><Relationship Id="rId18" Type="http://schemas.openxmlformats.org/officeDocument/2006/relationships/theme" Target="../theme/theme3.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17" Type="http://schemas.openxmlformats.org/officeDocument/2006/relationships/slideLayout" Target="../slideLayouts/slideLayout55.xml"/><Relationship Id="rId2" Type="http://schemas.openxmlformats.org/officeDocument/2006/relationships/slideLayout" Target="../slideLayouts/slideLayout40.xml"/><Relationship Id="rId16" Type="http://schemas.openxmlformats.org/officeDocument/2006/relationships/slideLayout" Target="../slideLayouts/slideLayout54.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5" Type="http://schemas.openxmlformats.org/officeDocument/2006/relationships/slideLayout" Target="../slideLayouts/slideLayout5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1" r:id="rId5"/>
    <p:sldLayoutId id="2147483668" r:id="rId6"/>
    <p:sldLayoutId id="2147483665" r:id="rId7"/>
    <p:sldLayoutId id="2147483672" r:id="rId8"/>
    <p:sldLayoutId id="2147483673" r:id="rId9"/>
    <p:sldLayoutId id="2147483679" r:id="rId10"/>
    <p:sldLayoutId id="2147483674" r:id="rId11"/>
    <p:sldLayoutId id="2147483662" r:id="rId12"/>
    <p:sldLayoutId id="2147483663" r:id="rId13"/>
    <p:sldLayoutId id="2147483676" r:id="rId14"/>
    <p:sldLayoutId id="2147483677" r:id="rId15"/>
    <p:sldLayoutId id="2147483675" r:id="rId16"/>
    <p:sldLayoutId id="2147483678"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6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425457985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 id="2147483699" r:id="rId18"/>
    <p:sldLayoutId id="2147483700" r:id="rId19"/>
    <p:sldLayoutId id="2147483701" r:id="rId20"/>
    <p:sldLayoutId id="2147483702" r:id="rId21"/>
  </p:sldLayoutIdLst>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331746207"/>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 id="2147483719" r:id="rId16"/>
    <p:sldLayoutId id="2147483720"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hyperlink" Target="mailto:EEO-AAProgram@tn.gov"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hyperlink" Target="https://www.tn.gov/tdot/civil-rights/affirmative-action-program/affirmative-action-training.html"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F75188-886B-951E-5EED-879CD95C849D}"/>
              </a:ext>
            </a:extLst>
          </p:cNvPr>
          <p:cNvSpPr>
            <a:spLocks noGrp="1"/>
          </p:cNvSpPr>
          <p:nvPr>
            <p:ph type="ctrTitle"/>
          </p:nvPr>
        </p:nvSpPr>
        <p:spPr>
          <a:xfrm>
            <a:off x="0" y="3744686"/>
            <a:ext cx="9144000" cy="3113314"/>
          </a:xfrm>
        </p:spPr>
        <p:txBody>
          <a:bodyPr>
            <a:normAutofit fontScale="90000"/>
          </a:bodyPr>
          <a:lstStyle/>
          <a:p>
            <a:br>
              <a:rPr lang="en-US" sz="3200" dirty="0"/>
            </a:br>
            <a:r>
              <a:rPr lang="en-US" sz="3200" dirty="0"/>
              <a:t>Equal Employment Opportunity </a:t>
            </a:r>
            <a:br>
              <a:rPr lang="en-US" sz="3200" dirty="0"/>
            </a:br>
            <a:r>
              <a:rPr lang="en-US" sz="3200" dirty="0"/>
              <a:t>Affirmative Action Program</a:t>
            </a:r>
            <a:br>
              <a:rPr lang="en-US" sz="3200" dirty="0"/>
            </a:br>
            <a:br>
              <a:rPr lang="en-US" sz="3200" dirty="0"/>
            </a:br>
            <a:r>
              <a:rPr lang="en-US" sz="3100" dirty="0"/>
              <a:t>Annual EEO Officers Online Training</a:t>
            </a:r>
            <a:br>
              <a:rPr lang="en-US" sz="3200" dirty="0"/>
            </a:br>
            <a:br>
              <a:rPr lang="en-US" sz="2000" dirty="0"/>
            </a:br>
            <a:r>
              <a:rPr lang="en-US" sz="1800" dirty="0"/>
              <a:t>This presentation may be downloaded to your PC to complete the training session at your own pace.</a:t>
            </a:r>
            <a:br>
              <a:rPr lang="en-US" sz="1800" dirty="0"/>
            </a:br>
            <a:br>
              <a:rPr lang="en-US" sz="2000" dirty="0"/>
            </a:br>
            <a:endParaRPr lang="en-US" sz="3200" dirty="0"/>
          </a:p>
        </p:txBody>
      </p:sp>
      <p:sp>
        <p:nvSpPr>
          <p:cNvPr id="5" name="Text Placeholder 4">
            <a:extLst>
              <a:ext uri="{FF2B5EF4-FFF2-40B4-BE49-F238E27FC236}">
                <a16:creationId xmlns:a16="http://schemas.microsoft.com/office/drawing/2014/main" id="{00211C54-870E-0D64-4CAE-B69195A765D3}"/>
              </a:ext>
            </a:extLst>
          </p:cNvPr>
          <p:cNvSpPr>
            <a:spLocks noGrp="1"/>
          </p:cNvSpPr>
          <p:nvPr>
            <p:ph type="body" sz="quarter" idx="11"/>
          </p:nvPr>
        </p:nvSpPr>
        <p:spPr/>
        <p:txBody>
          <a:bodyPr/>
          <a:lstStyle/>
          <a:p>
            <a:r>
              <a:rPr lang="en-US" dirty="0"/>
              <a:t>April 15, 2024</a:t>
            </a:r>
          </a:p>
        </p:txBody>
      </p:sp>
    </p:spTree>
    <p:extLst>
      <p:ext uri="{BB962C8B-B14F-4D97-AF65-F5344CB8AC3E}">
        <p14:creationId xmlns:p14="http://schemas.microsoft.com/office/powerpoint/2010/main" val="2037577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41 CFR 60-4.3 (a) 7.c. - Specification # 3</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93800"/>
            <a:ext cx="8839200" cy="4958465"/>
          </a:xfrm>
        </p:spPr>
        <p:txBody>
          <a:bodyPr>
            <a:normAutofit fontScale="25000" lnSpcReduction="20000"/>
          </a:bodyPr>
          <a:lstStyle/>
          <a:p>
            <a:pPr>
              <a:lnSpc>
                <a:spcPct val="120000"/>
              </a:lnSpc>
            </a:pPr>
            <a:r>
              <a:rPr lang="en-US" sz="8000" dirty="0">
                <a:latin typeface="PermianSlabSerifTypeface" panose="02000000000000000000" pitchFamily="50" charset="0"/>
              </a:rPr>
              <a:t>Contractors and subcontractors  </a:t>
            </a:r>
          </a:p>
          <a:p>
            <a:pPr lvl="1">
              <a:lnSpc>
                <a:spcPct val="120000"/>
              </a:lnSpc>
              <a:buFont typeface="PermianSlabSerifTypeface" panose="02000000000000000000" pitchFamily="50" charset="0"/>
              <a:buChar char="—"/>
            </a:pPr>
            <a:endParaRPr lang="en-US" sz="8000" dirty="0">
              <a:latin typeface="PermianSlabSerifTypeface" panose="02000000000000000000" pitchFamily="50" charset="0"/>
            </a:endParaRPr>
          </a:p>
          <a:p>
            <a:pPr lvl="1">
              <a:lnSpc>
                <a:spcPct val="120000"/>
              </a:lnSpc>
              <a:buFont typeface="PermianSlabSerifTypeface" panose="02000000000000000000" pitchFamily="50" charset="0"/>
              <a:buChar char="—"/>
            </a:pPr>
            <a:r>
              <a:rPr lang="en-US" sz="8000" dirty="0">
                <a:latin typeface="PermianSlabSerifTypeface" panose="02000000000000000000" pitchFamily="50" charset="0"/>
              </a:rPr>
              <a:t>Maintain a current file of the names, addresses and telephone numbers of each minority and female off-the-street applicant and minority or female referral from a union, a recruitment source or community organization and of what action was taken with respect to each such individual.</a:t>
            </a:r>
          </a:p>
          <a:p>
            <a:pPr lvl="1">
              <a:lnSpc>
                <a:spcPct val="120000"/>
              </a:lnSpc>
              <a:buFont typeface="PermianSlabSerifTypeface" panose="02000000000000000000" pitchFamily="50" charset="0"/>
              <a:buChar char="—"/>
            </a:pPr>
            <a:endParaRPr lang="en-US" sz="8000" dirty="0">
              <a:latin typeface="PermianSlabSerifTypeface" panose="02000000000000000000" pitchFamily="50" charset="0"/>
            </a:endParaRPr>
          </a:p>
          <a:p>
            <a:pPr lvl="1">
              <a:lnSpc>
                <a:spcPct val="120000"/>
              </a:lnSpc>
              <a:buFont typeface="PermianSlabSerifTypeface" panose="02000000000000000000" pitchFamily="50" charset="0"/>
              <a:buChar char="—"/>
            </a:pPr>
            <a:r>
              <a:rPr lang="en-US" sz="8000" dirty="0">
                <a:latin typeface="PermianSlabSerifTypeface" panose="02000000000000000000" pitchFamily="50" charset="0"/>
              </a:rPr>
              <a:t>If such individual was sent to the union hiring hall for referral and was not referred back to the Contractor by the union or, if referred, not employed by the Contractor, this shall be documented in the file with the reason therefor, along with whatever additional actions the Contractor may have taken.</a:t>
            </a:r>
          </a:p>
          <a:p>
            <a:pPr>
              <a:lnSpc>
                <a:spcPct val="150000"/>
              </a:lnSpc>
            </a:pPr>
            <a:endParaRPr lang="en-US" dirty="0"/>
          </a:p>
        </p:txBody>
      </p:sp>
    </p:spTree>
    <p:extLst>
      <p:ext uri="{BB962C8B-B14F-4D97-AF65-F5344CB8AC3E}">
        <p14:creationId xmlns:p14="http://schemas.microsoft.com/office/powerpoint/2010/main" val="2557610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41 CFR 60-4.3 (a) 7.d. - Specification # 4</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93800"/>
            <a:ext cx="8839200" cy="4958465"/>
          </a:xfrm>
        </p:spPr>
        <p:txBody>
          <a:bodyPr>
            <a:normAutofit lnSpcReduction="10000"/>
          </a:bodyPr>
          <a:lstStyle/>
          <a:p>
            <a:pPr>
              <a:lnSpc>
                <a:spcPct val="110000"/>
              </a:lnSpc>
            </a:pPr>
            <a:r>
              <a:rPr lang="en-US" dirty="0">
                <a:latin typeface="PermianSlabSerifTypeface" panose="02000000000000000000" pitchFamily="50" charset="0"/>
              </a:rPr>
              <a:t>Contractors and subcontractors must immediately notify the Office of Federal Contract Compliance Programs (OFCCP) Deputy Assistant Secretary in writing when the union or unions with which the contractor/subcontractor has a collective bargaining agreement has not referred a female or minority individual sent by the contractor /subcontractor.  </a:t>
            </a:r>
          </a:p>
          <a:p>
            <a:endParaRPr lang="en-US" dirty="0">
              <a:latin typeface="PermianSlabSerifTypeface" panose="02000000000000000000" pitchFamily="50" charset="0"/>
            </a:endParaRPr>
          </a:p>
          <a:p>
            <a:r>
              <a:rPr lang="en-US" dirty="0">
                <a:latin typeface="PermianSlabSerifTypeface" panose="02000000000000000000" pitchFamily="50" charset="0"/>
              </a:rPr>
              <a:t>Similarly, contractors/subcontractors must notify the OFCCP when the contractor/subcontractor has other information that the union referral process has impeded the contractor’s efforts to meet its EEO and affirmative action obligations. </a:t>
            </a:r>
          </a:p>
          <a:p>
            <a:pPr>
              <a:lnSpc>
                <a:spcPct val="150000"/>
              </a:lnSpc>
            </a:pPr>
            <a:endParaRPr lang="en-US" dirty="0"/>
          </a:p>
        </p:txBody>
      </p:sp>
      <p:sp>
        <p:nvSpPr>
          <p:cNvPr id="3" name="Text Box 14">
            <a:extLst>
              <a:ext uri="{FF2B5EF4-FFF2-40B4-BE49-F238E27FC236}">
                <a16:creationId xmlns:a16="http://schemas.microsoft.com/office/drawing/2014/main" id="{0FB95940-3BD7-8B30-6461-59E1F504DFF0}"/>
              </a:ext>
            </a:extLst>
          </p:cNvPr>
          <p:cNvSpPr txBox="1">
            <a:spLocks noChangeArrowheads="1"/>
          </p:cNvSpPr>
          <p:nvPr/>
        </p:nvSpPr>
        <p:spPr bwMode="auto">
          <a:xfrm rot="249766">
            <a:off x="7398616" y="3193372"/>
            <a:ext cx="689524" cy="223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1370" tIns="50685" rIns="101370" bIns="50685">
            <a:spAutoFit/>
          </a:bodyPr>
          <a:lstStyle>
            <a:lvl1pPr marL="379413" indent="-379413" defTabSz="1014413">
              <a:spcBef>
                <a:spcPct val="20000"/>
              </a:spcBef>
              <a:buClr>
                <a:schemeClr val="folHlink"/>
              </a:buClr>
              <a:buSzPct val="90000"/>
              <a:buFont typeface="Wingdings" panose="05000000000000000000" pitchFamily="2" charset="2"/>
              <a:buChar char="n"/>
              <a:defRPr sz="3100">
                <a:solidFill>
                  <a:schemeClr val="tx1"/>
                </a:solidFill>
                <a:latin typeface="Arial" panose="020B0604020202020204" pitchFamily="34" charset="0"/>
              </a:defRPr>
            </a:lvl1pPr>
            <a:lvl2pPr marL="823913" indent="-317500" defTabSz="1014413">
              <a:spcBef>
                <a:spcPct val="20000"/>
              </a:spcBef>
              <a:buClr>
                <a:schemeClr val="accent1"/>
              </a:buClr>
              <a:buSzPct val="75000"/>
              <a:buFont typeface="Wingdings" panose="05000000000000000000" pitchFamily="2" charset="2"/>
              <a:buChar char="n"/>
              <a:defRPr sz="2900">
                <a:solidFill>
                  <a:schemeClr val="tx1"/>
                </a:solidFill>
                <a:latin typeface="Arial" panose="020B0604020202020204" pitchFamily="34" charset="0"/>
              </a:defRPr>
            </a:lvl2pPr>
            <a:lvl3pPr marL="1266825" indent="-252413" defTabSz="1014413">
              <a:spcBef>
                <a:spcPct val="20000"/>
              </a:spcBef>
              <a:buClr>
                <a:schemeClr val="folHlink"/>
              </a:buClr>
              <a:buSzPct val="55000"/>
              <a:buFont typeface="Wingdings" panose="05000000000000000000" pitchFamily="2" charset="2"/>
              <a:buChar char="n"/>
              <a:defRPr sz="2500">
                <a:solidFill>
                  <a:schemeClr val="tx1"/>
                </a:solidFill>
                <a:latin typeface="Arial" panose="020B0604020202020204" pitchFamily="34" charset="0"/>
              </a:defRPr>
            </a:lvl3pPr>
            <a:lvl4pPr marL="1773238" indent="-252413" defTabSz="1014413">
              <a:spcBef>
                <a:spcPct val="20000"/>
              </a:spcBef>
              <a:buClr>
                <a:schemeClr val="accent1"/>
              </a:buClr>
              <a:buFont typeface="Wingdings" panose="05000000000000000000" pitchFamily="2" charset="2"/>
              <a:buChar char="§"/>
              <a:defRPr sz="2200">
                <a:solidFill>
                  <a:schemeClr val="tx1"/>
                </a:solidFill>
                <a:latin typeface="Arial" panose="020B0604020202020204" pitchFamily="34" charset="0"/>
              </a:defRPr>
            </a:lvl4pPr>
            <a:lvl5pPr marL="2281238" indent="-254000" defTabSz="1014413">
              <a:spcBef>
                <a:spcPct val="20000"/>
              </a:spcBef>
              <a:buClr>
                <a:schemeClr val="accent1"/>
              </a:buClr>
              <a:buFont typeface="Wingdings" panose="05000000000000000000" pitchFamily="2" charset="2"/>
              <a:buChar char="§"/>
              <a:defRPr sz="2200">
                <a:solidFill>
                  <a:schemeClr val="tx1"/>
                </a:solidFill>
                <a:latin typeface="Arial" panose="020B0604020202020204" pitchFamily="34" charset="0"/>
              </a:defRPr>
            </a:lvl5pPr>
            <a:lvl6pPr marL="2738438" indent="-254000" defTabSz="1014413" eaLnBrk="0" fontAlgn="base" hangingPunct="0">
              <a:spcBef>
                <a:spcPct val="20000"/>
              </a:spcBef>
              <a:spcAft>
                <a:spcPct val="0"/>
              </a:spcAft>
              <a:buClr>
                <a:schemeClr val="accent1"/>
              </a:buClr>
              <a:buFont typeface="Wingdings" panose="05000000000000000000" pitchFamily="2" charset="2"/>
              <a:buChar char="§"/>
              <a:defRPr sz="2200">
                <a:solidFill>
                  <a:schemeClr val="tx1"/>
                </a:solidFill>
                <a:latin typeface="Arial" panose="020B0604020202020204" pitchFamily="34" charset="0"/>
              </a:defRPr>
            </a:lvl6pPr>
            <a:lvl7pPr marL="3195638" indent="-254000" defTabSz="1014413" eaLnBrk="0" fontAlgn="base" hangingPunct="0">
              <a:spcBef>
                <a:spcPct val="20000"/>
              </a:spcBef>
              <a:spcAft>
                <a:spcPct val="0"/>
              </a:spcAft>
              <a:buClr>
                <a:schemeClr val="accent1"/>
              </a:buClr>
              <a:buFont typeface="Wingdings" panose="05000000000000000000" pitchFamily="2" charset="2"/>
              <a:buChar char="§"/>
              <a:defRPr sz="2200">
                <a:solidFill>
                  <a:schemeClr val="tx1"/>
                </a:solidFill>
                <a:latin typeface="Arial" panose="020B0604020202020204" pitchFamily="34" charset="0"/>
              </a:defRPr>
            </a:lvl7pPr>
            <a:lvl8pPr marL="3652838" indent="-254000" defTabSz="1014413" eaLnBrk="0" fontAlgn="base" hangingPunct="0">
              <a:spcBef>
                <a:spcPct val="20000"/>
              </a:spcBef>
              <a:spcAft>
                <a:spcPct val="0"/>
              </a:spcAft>
              <a:buClr>
                <a:schemeClr val="accent1"/>
              </a:buClr>
              <a:buFont typeface="Wingdings" panose="05000000000000000000" pitchFamily="2" charset="2"/>
              <a:buChar char="§"/>
              <a:defRPr sz="2200">
                <a:solidFill>
                  <a:schemeClr val="tx1"/>
                </a:solidFill>
                <a:latin typeface="Arial" panose="020B0604020202020204" pitchFamily="34" charset="0"/>
              </a:defRPr>
            </a:lvl8pPr>
            <a:lvl9pPr marL="4110038" indent="-254000" defTabSz="1014413" eaLnBrk="0" fontAlgn="base" hangingPunct="0">
              <a:spcBef>
                <a:spcPct val="20000"/>
              </a:spcBef>
              <a:spcAft>
                <a:spcPct val="0"/>
              </a:spcAft>
              <a:buClr>
                <a:schemeClr val="accent1"/>
              </a:buClr>
              <a:buFont typeface="Wingdings" panose="05000000000000000000" pitchFamily="2" charset="2"/>
              <a:buChar char="§"/>
              <a:defRPr sz="2200">
                <a:solidFill>
                  <a:schemeClr val="tx1"/>
                </a:solidFill>
                <a:latin typeface="Arial" panose="020B0604020202020204" pitchFamily="34" charset="0"/>
              </a:defRPr>
            </a:lvl9pPr>
          </a:lstStyle>
          <a:p>
            <a:pPr eaLnBrk="1" hangingPunct="1">
              <a:spcBef>
                <a:spcPct val="50000"/>
              </a:spcBef>
              <a:buClrTx/>
              <a:buSzTx/>
              <a:buFontTx/>
              <a:buNone/>
            </a:pPr>
            <a:r>
              <a:rPr lang="en-US" altLang="en-US" sz="800" dirty="0">
                <a:solidFill>
                  <a:schemeClr val="hlink"/>
                </a:solidFill>
              </a:rPr>
              <a:t>  </a:t>
            </a:r>
            <a:r>
              <a:rPr lang="en-US" altLang="en-US" sz="800" dirty="0">
                <a:solidFill>
                  <a:schemeClr val="bg1"/>
                </a:solidFill>
                <a:latin typeface="+mn-lt"/>
              </a:rPr>
              <a:t>OFCCP</a:t>
            </a:r>
          </a:p>
        </p:txBody>
      </p:sp>
    </p:spTree>
    <p:extLst>
      <p:ext uri="{BB962C8B-B14F-4D97-AF65-F5344CB8AC3E}">
        <p14:creationId xmlns:p14="http://schemas.microsoft.com/office/powerpoint/2010/main" val="3937638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41 CFR 60-4.3 (a) 7.e. - Specification # 5</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93800"/>
            <a:ext cx="8839200" cy="4958465"/>
          </a:xfrm>
        </p:spPr>
        <p:txBody>
          <a:bodyPr>
            <a:normAutofit fontScale="55000" lnSpcReduction="20000"/>
          </a:bodyPr>
          <a:lstStyle/>
          <a:p>
            <a:pPr>
              <a:lnSpc>
                <a:spcPct val="120000"/>
              </a:lnSpc>
            </a:pPr>
            <a:r>
              <a:rPr lang="en-US" sz="4000" dirty="0">
                <a:latin typeface="PermianSlabSerifTypeface" panose="02000000000000000000" pitchFamily="50" charset="0"/>
              </a:rPr>
              <a:t>Develop on-the-job training opportunities and/or participate in training programs for the area which expressly include minorities and females, </a:t>
            </a:r>
          </a:p>
          <a:p>
            <a:pPr>
              <a:lnSpc>
                <a:spcPct val="150000"/>
              </a:lnSpc>
            </a:pPr>
            <a:endParaRPr lang="en-US" sz="4000" dirty="0">
              <a:latin typeface="PermianSlabSerifTypeface" panose="02000000000000000000" pitchFamily="50" charset="0"/>
            </a:endParaRPr>
          </a:p>
          <a:p>
            <a:pPr>
              <a:lnSpc>
                <a:spcPct val="120000"/>
              </a:lnSpc>
            </a:pPr>
            <a:r>
              <a:rPr lang="en-US" sz="4000" dirty="0">
                <a:latin typeface="PermianSlabSerifTypeface" panose="02000000000000000000" pitchFamily="50" charset="0"/>
              </a:rPr>
              <a:t>Include upgrading programs, apprenticeships and trainee programs relevant to the contractor’s employment needs, especially those programs approved by the Department of Labor, and  </a:t>
            </a:r>
          </a:p>
          <a:p>
            <a:pPr>
              <a:lnSpc>
                <a:spcPct val="120000"/>
              </a:lnSpc>
            </a:pPr>
            <a:endParaRPr lang="en-US" sz="4000" dirty="0">
              <a:latin typeface="PermianSlabSerifTypeface" panose="02000000000000000000" pitchFamily="50" charset="0"/>
            </a:endParaRPr>
          </a:p>
          <a:p>
            <a:pPr>
              <a:lnSpc>
                <a:spcPct val="120000"/>
              </a:lnSpc>
            </a:pPr>
            <a:r>
              <a:rPr lang="en-US" sz="4000" dirty="0">
                <a:latin typeface="PermianSlabSerifTypeface" panose="02000000000000000000" pitchFamily="50" charset="0"/>
              </a:rPr>
              <a:t>Provide notice of these training opportunities and job programs to recruitment sources, state employment offices and other referral sources that the contractor/subcontractor has compiled under Specification 2. </a:t>
            </a:r>
          </a:p>
          <a:p>
            <a:pPr>
              <a:lnSpc>
                <a:spcPct val="150000"/>
              </a:lnSpc>
            </a:pPr>
            <a:endParaRPr lang="en-US" dirty="0"/>
          </a:p>
        </p:txBody>
      </p:sp>
    </p:spTree>
    <p:extLst>
      <p:ext uri="{BB962C8B-B14F-4D97-AF65-F5344CB8AC3E}">
        <p14:creationId xmlns:p14="http://schemas.microsoft.com/office/powerpoint/2010/main" val="2221349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41 CFR 60-4.3 (a) 7.f. - Specification # 6</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93800"/>
            <a:ext cx="8839200" cy="4958465"/>
          </a:xfrm>
        </p:spPr>
        <p:txBody>
          <a:bodyPr>
            <a:normAutofit fontScale="92500"/>
          </a:bodyPr>
          <a:lstStyle/>
          <a:p>
            <a:pPr>
              <a:lnSpc>
                <a:spcPct val="150000"/>
              </a:lnSpc>
            </a:pPr>
            <a:r>
              <a:rPr lang="en-US" dirty="0">
                <a:latin typeface="PermianSlabSerifTypeface" panose="02000000000000000000" pitchFamily="50" charset="0"/>
              </a:rPr>
              <a:t>Disseminate EEO policies by:</a:t>
            </a:r>
          </a:p>
          <a:p>
            <a:pPr lvl="1">
              <a:buFont typeface="PermianSlabSerifTypeface" panose="02000000000000000000" pitchFamily="50" charset="0"/>
              <a:buChar char="—"/>
            </a:pPr>
            <a:r>
              <a:rPr lang="en-US" sz="1900" dirty="0">
                <a:latin typeface="PermianSlabSerifTypeface" panose="02000000000000000000" pitchFamily="50" charset="0"/>
              </a:rPr>
              <a:t>Providing notice of the policies to unions and training programs and requesting their cooperation and assistance in meeting EEO obligations,</a:t>
            </a:r>
          </a:p>
          <a:p>
            <a:pPr lvl="1">
              <a:buFont typeface="PermianSlabSerifTypeface" panose="02000000000000000000" pitchFamily="50" charset="0"/>
              <a:buChar char="—"/>
            </a:pPr>
            <a:endParaRPr lang="en-US" sz="1900" dirty="0">
              <a:latin typeface="PermianSlabSerifTypeface" panose="02000000000000000000" pitchFamily="50" charset="0"/>
            </a:endParaRPr>
          </a:p>
          <a:p>
            <a:pPr lvl="1">
              <a:buFont typeface="PermianSlabSerifTypeface" panose="02000000000000000000" pitchFamily="50" charset="0"/>
              <a:buChar char="—"/>
            </a:pPr>
            <a:r>
              <a:rPr lang="en-US" sz="1900" dirty="0">
                <a:latin typeface="PermianSlabSerifTypeface" panose="02000000000000000000" pitchFamily="50" charset="0"/>
              </a:rPr>
              <a:t>Including EEO policy statements in all policy manuals and collective bargaining agreements, </a:t>
            </a:r>
          </a:p>
          <a:p>
            <a:pPr lvl="1">
              <a:buFont typeface="PermianSlabSerifTypeface" panose="02000000000000000000" pitchFamily="50" charset="0"/>
              <a:buChar char="—"/>
            </a:pPr>
            <a:endParaRPr lang="en-US" sz="1900" dirty="0">
              <a:latin typeface="PermianSlabSerifTypeface" panose="02000000000000000000" pitchFamily="50" charset="0"/>
            </a:endParaRPr>
          </a:p>
          <a:p>
            <a:pPr lvl="1">
              <a:buFont typeface="PermianSlabSerifTypeface" panose="02000000000000000000" pitchFamily="50" charset="0"/>
              <a:buChar char="—"/>
            </a:pPr>
            <a:r>
              <a:rPr lang="en-US" sz="1900" dirty="0">
                <a:latin typeface="PermianSlabSerifTypeface" panose="02000000000000000000" pitchFamily="50" charset="0"/>
              </a:rPr>
              <a:t>Publicizing these policies in company newsletters, the annual report, etc., </a:t>
            </a:r>
          </a:p>
          <a:p>
            <a:pPr lvl="1">
              <a:buFont typeface="PermianSlabSerifTypeface" panose="02000000000000000000" pitchFamily="50" charset="0"/>
              <a:buChar char="—"/>
            </a:pPr>
            <a:endParaRPr lang="en-US" sz="1900" dirty="0">
              <a:latin typeface="PermianSlabSerifTypeface" panose="02000000000000000000" pitchFamily="50" charset="0"/>
            </a:endParaRPr>
          </a:p>
          <a:p>
            <a:pPr lvl="1">
              <a:buFont typeface="PermianSlabSerifTypeface" panose="02000000000000000000" pitchFamily="50" charset="0"/>
              <a:buChar char="—"/>
            </a:pPr>
            <a:r>
              <a:rPr lang="en-US" sz="1900" dirty="0">
                <a:latin typeface="PermianSlabSerifTypeface" panose="02000000000000000000" pitchFamily="50" charset="0"/>
              </a:rPr>
              <a:t>Reviewing the policy with all management personnel and with all minority and female employees at least once a year, and, </a:t>
            </a:r>
          </a:p>
          <a:p>
            <a:pPr lvl="1">
              <a:buFont typeface="PermianSlabSerifTypeface" panose="02000000000000000000" pitchFamily="50" charset="0"/>
              <a:buChar char="—"/>
            </a:pPr>
            <a:endParaRPr lang="en-US" sz="1900" dirty="0">
              <a:latin typeface="PermianSlabSerifTypeface" panose="02000000000000000000" pitchFamily="50" charset="0"/>
            </a:endParaRPr>
          </a:p>
          <a:p>
            <a:pPr lvl="1">
              <a:buFont typeface="PermianSlabSerifTypeface" panose="02000000000000000000" pitchFamily="50" charset="0"/>
              <a:buChar char="—"/>
            </a:pPr>
            <a:r>
              <a:rPr lang="en-US" sz="1900" dirty="0">
                <a:latin typeface="PermianSlabSerifTypeface" panose="02000000000000000000" pitchFamily="50" charset="0"/>
              </a:rPr>
              <a:t>Posting the EEO Policy on bulletin boards accessible to all employees at each location where construction work is performed. </a:t>
            </a:r>
          </a:p>
        </p:txBody>
      </p:sp>
    </p:spTree>
    <p:extLst>
      <p:ext uri="{BB962C8B-B14F-4D97-AF65-F5344CB8AC3E}">
        <p14:creationId xmlns:p14="http://schemas.microsoft.com/office/powerpoint/2010/main" val="4259567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41 CFR 60-4.3 (a) 7.g. - Specification # 7</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93800"/>
            <a:ext cx="8839200" cy="4958465"/>
          </a:xfrm>
        </p:spPr>
        <p:txBody>
          <a:bodyPr>
            <a:noAutofit/>
          </a:bodyPr>
          <a:lstStyle/>
          <a:p>
            <a:r>
              <a:rPr lang="en-US" sz="2000" dirty="0">
                <a:latin typeface="PermianSlabSerifTypeface" panose="02000000000000000000" pitchFamily="50" charset="0"/>
              </a:rPr>
              <a:t>At least once a year, review EEO policies and affirmative action obligations under these specifications with all employees having any responsibility for hiring, assignment, layoff, termination or other employment decisions. </a:t>
            </a:r>
          </a:p>
          <a:p>
            <a:pPr marL="0" indent="0">
              <a:buNone/>
            </a:pPr>
            <a:r>
              <a:rPr lang="en-US" sz="2000" dirty="0">
                <a:latin typeface="PermianSlabSerifTypeface" panose="02000000000000000000" pitchFamily="50" charset="0"/>
              </a:rPr>
              <a:t>                </a:t>
            </a:r>
          </a:p>
          <a:p>
            <a:r>
              <a:rPr lang="en-US" sz="2000" dirty="0">
                <a:latin typeface="PermianSlabSerifTypeface" panose="02000000000000000000" pitchFamily="50" charset="0"/>
              </a:rPr>
              <a:t>These EEO policies and affirmative action obligations must be specifically reviewed with on-site supervisory personnel such as superintendents, general foremen, etc., prior to starting construction work at any job site. </a:t>
            </a:r>
          </a:p>
          <a:p>
            <a:endParaRPr lang="en-US" sz="2000" dirty="0">
              <a:latin typeface="PermianSlabSerifTypeface" panose="02000000000000000000" pitchFamily="50" charset="0"/>
            </a:endParaRPr>
          </a:p>
          <a:p>
            <a:r>
              <a:rPr lang="en-US" sz="2000" dirty="0">
                <a:latin typeface="PermianSlabSerifTypeface" panose="02000000000000000000" pitchFamily="50" charset="0"/>
              </a:rPr>
              <a:t>Contractor/subcontractor personnel must maintain records that identify the time and place of these meetings, persons attending, subject matter discussed and disposition of the subject matter. </a:t>
            </a:r>
          </a:p>
        </p:txBody>
      </p:sp>
    </p:spTree>
    <p:extLst>
      <p:ext uri="{BB962C8B-B14F-4D97-AF65-F5344CB8AC3E}">
        <p14:creationId xmlns:p14="http://schemas.microsoft.com/office/powerpoint/2010/main" val="3521044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41 CFR 60-4.3 (a) 7.h. - Specification # 8</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93800"/>
            <a:ext cx="8839200" cy="4958465"/>
          </a:xfrm>
        </p:spPr>
        <p:txBody>
          <a:bodyPr>
            <a:normAutofit/>
          </a:bodyPr>
          <a:lstStyle/>
          <a:p>
            <a:r>
              <a:rPr lang="en-US" dirty="0">
                <a:latin typeface="PermianSlabSerifTypeface" panose="02000000000000000000" pitchFamily="50" charset="0"/>
              </a:rPr>
              <a:t>Disseminate EEO policies externally by including the notation, “An Equal Opportunity Employer” in any advertisement in the news media (specifically including minority and female news media), and </a:t>
            </a:r>
          </a:p>
          <a:p>
            <a:endParaRPr lang="en-US" dirty="0">
              <a:latin typeface="PermianSlabSerifTypeface" panose="02000000000000000000" pitchFamily="50" charset="0"/>
            </a:endParaRPr>
          </a:p>
          <a:p>
            <a:r>
              <a:rPr lang="en-US" dirty="0">
                <a:latin typeface="PermianSlabSerifTypeface" panose="02000000000000000000" pitchFamily="50" charset="0"/>
              </a:rPr>
              <a:t>Provide written notification to and discuss EEO policies with, other contractors and subcontractors with whom the contractor/subcontractor does or anticipates doing business.       </a:t>
            </a:r>
          </a:p>
        </p:txBody>
      </p:sp>
    </p:spTree>
    <p:extLst>
      <p:ext uri="{BB962C8B-B14F-4D97-AF65-F5344CB8AC3E}">
        <p14:creationId xmlns:p14="http://schemas.microsoft.com/office/powerpoint/2010/main" val="2194082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41 CFR 60-4.3 (a) 7.i. - Specification # 9</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0" y="1295400"/>
            <a:ext cx="9144000" cy="4953000"/>
          </a:xfrm>
        </p:spPr>
        <p:txBody>
          <a:bodyPr>
            <a:normAutofit/>
          </a:bodyPr>
          <a:lstStyle/>
          <a:p>
            <a:r>
              <a:rPr lang="en-US" dirty="0">
                <a:latin typeface="PermianSlabSerifTypeface" panose="02000000000000000000" pitchFamily="50" charset="0"/>
              </a:rPr>
              <a:t>Direct recruitment efforts, both oral and written, to minority, female and community organizations, to schools with minority and female students and to minority and female recruitment and training organizations serving the contractor’s recruitment area and employment needs. </a:t>
            </a:r>
          </a:p>
          <a:p>
            <a:pPr marL="0" indent="0">
              <a:buNone/>
            </a:pPr>
            <a:endParaRPr lang="en-US" dirty="0">
              <a:latin typeface="PermianSlabSerifTypeface" panose="02000000000000000000" pitchFamily="50" charset="0"/>
            </a:endParaRPr>
          </a:p>
          <a:p>
            <a:r>
              <a:rPr lang="en-US" dirty="0">
                <a:latin typeface="PermianSlabSerifTypeface" panose="02000000000000000000" pitchFamily="50" charset="0"/>
              </a:rPr>
              <a:t>Not later than one month prior to the date for the acceptance of applications for apprenticeship or other training by any recruitment source, the contractor shall send written notification to organizations such as the above, describing the openings, screening procedures, and tests to be used in the selection process. </a:t>
            </a:r>
          </a:p>
        </p:txBody>
      </p:sp>
      <p:sp>
        <p:nvSpPr>
          <p:cNvPr id="7" name="TextBox 6">
            <a:extLst>
              <a:ext uri="{FF2B5EF4-FFF2-40B4-BE49-F238E27FC236}">
                <a16:creationId xmlns:a16="http://schemas.microsoft.com/office/drawing/2014/main" id="{AA073A4F-B234-0A9B-D3D9-20DB88E020AB}"/>
              </a:ext>
            </a:extLst>
          </p:cNvPr>
          <p:cNvSpPr txBox="1"/>
          <p:nvPr/>
        </p:nvSpPr>
        <p:spPr>
          <a:xfrm rot="1775931">
            <a:off x="7459599" y="4332412"/>
            <a:ext cx="938077" cy="215444"/>
          </a:xfrm>
          <a:prstGeom prst="rect">
            <a:avLst/>
          </a:prstGeom>
          <a:noFill/>
        </p:spPr>
        <p:txBody>
          <a:bodyPr wrap="none" rtlCol="0">
            <a:spAutoFit/>
          </a:bodyPr>
          <a:lstStyle/>
          <a:p>
            <a:r>
              <a:rPr lang="en-US" sz="800" dirty="0">
                <a:solidFill>
                  <a:schemeClr val="bg1"/>
                </a:solidFill>
              </a:rPr>
              <a:t>Human Resources</a:t>
            </a:r>
          </a:p>
        </p:txBody>
      </p:sp>
    </p:spTree>
    <p:extLst>
      <p:ext uri="{BB962C8B-B14F-4D97-AF65-F5344CB8AC3E}">
        <p14:creationId xmlns:p14="http://schemas.microsoft.com/office/powerpoint/2010/main" val="340422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41 CFR 60-4.3 (a) 7.j. - Specification # 10</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93800"/>
            <a:ext cx="8839200" cy="4958465"/>
          </a:xfrm>
        </p:spPr>
        <p:txBody>
          <a:bodyPr>
            <a:normAutofit/>
          </a:bodyPr>
          <a:lstStyle/>
          <a:p>
            <a:r>
              <a:rPr lang="en-US" dirty="0">
                <a:latin typeface="PermianSlabSerifTypeface" panose="02000000000000000000" pitchFamily="50" charset="0"/>
              </a:rPr>
              <a:t>Encourage current workforce to recruit  minority persons and female's force.  </a:t>
            </a:r>
          </a:p>
          <a:p>
            <a:endParaRPr lang="en-US" dirty="0">
              <a:latin typeface="PermianSlabSerifTypeface" panose="02000000000000000000" pitchFamily="50" charset="0"/>
            </a:endParaRPr>
          </a:p>
          <a:p>
            <a:r>
              <a:rPr lang="en-US" dirty="0">
                <a:latin typeface="PermianSlabSerifTypeface" panose="02000000000000000000" pitchFamily="50" charset="0"/>
              </a:rPr>
              <a:t>The contractor must have written documentation of this recruitment effort.</a:t>
            </a:r>
          </a:p>
        </p:txBody>
      </p:sp>
    </p:spTree>
    <p:extLst>
      <p:ext uri="{BB962C8B-B14F-4D97-AF65-F5344CB8AC3E}">
        <p14:creationId xmlns:p14="http://schemas.microsoft.com/office/powerpoint/2010/main" val="269319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41 CFR 60-4.3 (a) 7.k. - Specification # 11</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93800"/>
            <a:ext cx="8839200" cy="4958465"/>
          </a:xfrm>
        </p:spPr>
        <p:txBody>
          <a:bodyPr>
            <a:normAutofit/>
          </a:bodyPr>
          <a:lstStyle/>
          <a:p>
            <a:r>
              <a:rPr lang="en-US" dirty="0">
                <a:latin typeface="PermianSlabSerifTypeface" panose="02000000000000000000" pitchFamily="50" charset="0"/>
              </a:rPr>
              <a:t>Validate all tests and other selection requirements where there is an obligation to do so under 41 CFR Part 60-3, the “Uniform Guidelines on Employee Selection Procedures (1978)”. </a:t>
            </a:r>
          </a:p>
          <a:p>
            <a:endParaRPr lang="en-US" dirty="0">
              <a:latin typeface="PermianSlabSerifTypeface" panose="02000000000000000000" pitchFamily="50" charset="0"/>
            </a:endParaRPr>
          </a:p>
        </p:txBody>
      </p:sp>
    </p:spTree>
    <p:extLst>
      <p:ext uri="{BB962C8B-B14F-4D97-AF65-F5344CB8AC3E}">
        <p14:creationId xmlns:p14="http://schemas.microsoft.com/office/powerpoint/2010/main" val="1140692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41 CFR 60-4.3 (a) 7.l. - Specification # 12</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93800"/>
            <a:ext cx="8839200" cy="4958465"/>
          </a:xfrm>
        </p:spPr>
        <p:txBody>
          <a:bodyPr>
            <a:normAutofit/>
          </a:bodyPr>
          <a:lstStyle/>
          <a:p>
            <a:r>
              <a:rPr lang="en-US" dirty="0">
                <a:latin typeface="PermianSlabSerifTypeface" panose="02000000000000000000" pitchFamily="50" charset="0"/>
              </a:rPr>
              <a:t>At least once a year, conduct an inventory and evaluate of all minority and female personnel for promotional opportunities. </a:t>
            </a:r>
          </a:p>
          <a:p>
            <a:endParaRPr lang="en-US" dirty="0">
              <a:latin typeface="PermianSlabSerifTypeface" panose="02000000000000000000" pitchFamily="50" charset="0"/>
            </a:endParaRPr>
          </a:p>
          <a:p>
            <a:r>
              <a:rPr lang="en-US" dirty="0">
                <a:latin typeface="PermianSlabSerifTypeface" panose="02000000000000000000" pitchFamily="50" charset="0"/>
              </a:rPr>
              <a:t>Contractor should encourage these employees to seek or to prepare for promotional opportunities through appropriate training. </a:t>
            </a:r>
          </a:p>
        </p:txBody>
      </p:sp>
    </p:spTree>
    <p:extLst>
      <p:ext uri="{BB962C8B-B14F-4D97-AF65-F5344CB8AC3E}">
        <p14:creationId xmlns:p14="http://schemas.microsoft.com/office/powerpoint/2010/main" val="3996870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60E8887-C710-B05D-4901-F2EE03A9839C}"/>
              </a:ext>
            </a:extLst>
          </p:cNvPr>
          <p:cNvSpPr>
            <a:spLocks noGrp="1"/>
          </p:cNvSpPr>
          <p:nvPr>
            <p:ph type="title"/>
          </p:nvPr>
        </p:nvSpPr>
        <p:spPr/>
        <p:txBody>
          <a:bodyPr/>
          <a:lstStyle/>
          <a:p>
            <a:pPr algn="ctr"/>
            <a:br>
              <a:rPr lang="en-US" dirty="0"/>
            </a:br>
            <a:r>
              <a:rPr lang="en-US" dirty="0"/>
              <a:t>Post Training Assessment Notice</a:t>
            </a:r>
            <a:br>
              <a:rPr lang="en-US" dirty="0"/>
            </a:br>
            <a:endParaRPr lang="en-US" dirty="0"/>
          </a:p>
        </p:txBody>
      </p:sp>
      <p:sp>
        <p:nvSpPr>
          <p:cNvPr id="7" name="Content Placeholder 6">
            <a:extLst>
              <a:ext uri="{FF2B5EF4-FFF2-40B4-BE49-F238E27FC236}">
                <a16:creationId xmlns:a16="http://schemas.microsoft.com/office/drawing/2014/main" id="{ADBD6F71-8047-966A-7439-190022A1CD84}"/>
              </a:ext>
            </a:extLst>
          </p:cNvPr>
          <p:cNvSpPr>
            <a:spLocks noGrp="1"/>
          </p:cNvSpPr>
          <p:nvPr>
            <p:ph idx="1"/>
          </p:nvPr>
        </p:nvSpPr>
        <p:spPr/>
        <p:txBody>
          <a:bodyPr/>
          <a:lstStyle/>
          <a:p>
            <a:endParaRPr lang="en-US" sz="2000" dirty="0"/>
          </a:p>
          <a:p>
            <a:r>
              <a:rPr lang="en-US" sz="2000" dirty="0">
                <a:latin typeface="PermianSlabSerifTypeface" panose="02000000000000000000" pitchFamily="50" charset="0"/>
              </a:rPr>
              <a:t>It is a Federal requirement to provide training to all Prime and Subcontractor’s EEO Officers on an annual basis. </a:t>
            </a:r>
          </a:p>
          <a:p>
            <a:endParaRPr lang="en-US" sz="2000" dirty="0">
              <a:latin typeface="PermianSlabSerifTypeface" panose="02000000000000000000" pitchFamily="50" charset="0"/>
            </a:endParaRPr>
          </a:p>
          <a:p>
            <a:r>
              <a:rPr lang="en-US" sz="2000" dirty="0">
                <a:latin typeface="PermianSlabSerifTypeface" panose="02000000000000000000" pitchFamily="50" charset="0"/>
              </a:rPr>
              <a:t>Upon completion of this training session, a post training assessment is required to verify and document that the training has been accomplished. </a:t>
            </a:r>
          </a:p>
          <a:p>
            <a:endParaRPr lang="en-US" sz="2000" dirty="0">
              <a:latin typeface="PermianSlabSerifTypeface" panose="02000000000000000000" pitchFamily="50" charset="0"/>
            </a:endParaRPr>
          </a:p>
          <a:p>
            <a:r>
              <a:rPr lang="en-US" sz="2000" dirty="0">
                <a:latin typeface="PermianSlabSerifTypeface" panose="02000000000000000000" pitchFamily="50" charset="0"/>
              </a:rPr>
              <a:t>The link provided on the slide at the end of this presentation will take you directly to the assessment. If the link does not work, you can copy and paste it in your browser to access the site.</a:t>
            </a:r>
          </a:p>
          <a:p>
            <a:pPr marL="0" indent="0">
              <a:buNone/>
            </a:pPr>
            <a:endParaRPr lang="en-US" dirty="0"/>
          </a:p>
        </p:txBody>
      </p:sp>
    </p:spTree>
    <p:extLst>
      <p:ext uri="{BB962C8B-B14F-4D97-AF65-F5344CB8AC3E}">
        <p14:creationId xmlns:p14="http://schemas.microsoft.com/office/powerpoint/2010/main" val="29425232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41 CFR 60-4.3 (a) 7.m. - Specification # 13</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93800"/>
            <a:ext cx="8839200" cy="4958465"/>
          </a:xfrm>
        </p:spPr>
        <p:txBody>
          <a:bodyPr>
            <a:normAutofit/>
          </a:bodyPr>
          <a:lstStyle/>
          <a:p>
            <a:r>
              <a:rPr lang="en-US" dirty="0">
                <a:latin typeface="PermianSlabSerifTypeface" panose="02000000000000000000" pitchFamily="50" charset="0"/>
              </a:rPr>
              <a:t>Ensure that seniority practices, job classifications, work assignments and other personnel practices do not have a discriminatory effect.</a:t>
            </a:r>
          </a:p>
          <a:p>
            <a:endParaRPr lang="en-US" dirty="0">
              <a:latin typeface="PermianSlabSerifTypeface" panose="02000000000000000000" pitchFamily="50" charset="0"/>
            </a:endParaRPr>
          </a:p>
          <a:p>
            <a:r>
              <a:rPr lang="en-US" dirty="0">
                <a:latin typeface="PermianSlabSerifTypeface" panose="02000000000000000000" pitchFamily="50" charset="0"/>
              </a:rPr>
              <a:t>Continually monitor all personnel and employment related activities to ensure that EEO policies and contractor’s obligations under the contract specifications are being carried out. </a:t>
            </a:r>
          </a:p>
        </p:txBody>
      </p:sp>
    </p:spTree>
    <p:extLst>
      <p:ext uri="{BB962C8B-B14F-4D97-AF65-F5344CB8AC3E}">
        <p14:creationId xmlns:p14="http://schemas.microsoft.com/office/powerpoint/2010/main" val="2886611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41 CFR 60-4.3 (a) 7.n. - Specification # 14</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93800"/>
            <a:ext cx="8839200" cy="4958465"/>
          </a:xfrm>
        </p:spPr>
        <p:txBody>
          <a:bodyPr>
            <a:normAutofit/>
          </a:bodyPr>
          <a:lstStyle/>
          <a:p>
            <a:r>
              <a:rPr lang="en-US" dirty="0">
                <a:latin typeface="PermianSlabSerifTypeface" panose="02000000000000000000" pitchFamily="50" charset="0"/>
              </a:rPr>
              <a:t>Ensure that all facilities and company activities are non-segregated except that separate or single-user toilets and necessary changing facilities shall be provided to assure privacy between the sexes.  </a:t>
            </a:r>
          </a:p>
          <a:p>
            <a:endParaRPr lang="en-US" dirty="0">
              <a:latin typeface="PermianSlabSerifTypeface" panose="02000000000000000000" pitchFamily="50" charset="0"/>
            </a:endParaRPr>
          </a:p>
        </p:txBody>
      </p:sp>
    </p:spTree>
    <p:extLst>
      <p:ext uri="{BB962C8B-B14F-4D97-AF65-F5344CB8AC3E}">
        <p14:creationId xmlns:p14="http://schemas.microsoft.com/office/powerpoint/2010/main" val="15992235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41 CFR 60-4.3 (a) 7.o. - Specification # 15</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93800"/>
            <a:ext cx="8839200" cy="4958465"/>
          </a:xfrm>
        </p:spPr>
        <p:txBody>
          <a:bodyPr>
            <a:normAutofit/>
          </a:bodyPr>
          <a:lstStyle/>
          <a:p>
            <a:r>
              <a:rPr lang="en-US" dirty="0">
                <a:latin typeface="PermianSlabSerifTypeface" panose="02000000000000000000" pitchFamily="50" charset="0"/>
              </a:rPr>
              <a:t>Document and maintain records of all solicitations of offers for subcontracts from minority and female construction contractors and suppliers, including circulation of solicitations to minority and female contractor associations and other business associations. </a:t>
            </a:r>
          </a:p>
        </p:txBody>
      </p:sp>
    </p:spTree>
    <p:extLst>
      <p:ext uri="{BB962C8B-B14F-4D97-AF65-F5344CB8AC3E}">
        <p14:creationId xmlns:p14="http://schemas.microsoft.com/office/powerpoint/2010/main" val="4702155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41 CFR 60-4.3 (a) 7.p. - Specification # 16</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93800"/>
            <a:ext cx="8839200" cy="4958465"/>
          </a:xfrm>
        </p:spPr>
        <p:txBody>
          <a:bodyPr>
            <a:normAutofit/>
          </a:bodyPr>
          <a:lstStyle/>
          <a:p>
            <a:r>
              <a:rPr lang="en-US" dirty="0">
                <a:latin typeface="PermianSlabSerifTypeface" panose="02000000000000000000" pitchFamily="50" charset="0"/>
              </a:rPr>
              <a:t>At least once a year, conduct a review of all supervisors’ adherence to and performance under the company’s EEO policies and affirmative action obligations. </a:t>
            </a:r>
          </a:p>
          <a:p>
            <a:endParaRPr lang="en-US" dirty="0">
              <a:latin typeface="PermianSlabSerifTypeface" panose="02000000000000000000" pitchFamily="50" charset="0"/>
            </a:endParaRPr>
          </a:p>
          <a:p>
            <a:r>
              <a:rPr lang="en-US" dirty="0">
                <a:latin typeface="PermianSlabSerifTypeface" panose="02000000000000000000" pitchFamily="50" charset="0"/>
              </a:rPr>
              <a:t>Be prepared to provide written documentation of this action.</a:t>
            </a:r>
          </a:p>
        </p:txBody>
      </p:sp>
    </p:spTree>
    <p:extLst>
      <p:ext uri="{BB962C8B-B14F-4D97-AF65-F5344CB8AC3E}">
        <p14:creationId xmlns:p14="http://schemas.microsoft.com/office/powerpoint/2010/main" val="34525072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r>
              <a:rPr lang="en-US" dirty="0"/>
              <a:t>(FHWA Form– 1273)</a:t>
            </a: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p:txBody>
          <a:bodyPr>
            <a:normAutofit fontScale="77500" lnSpcReduction="20000"/>
          </a:bodyPr>
          <a:lstStyle/>
          <a:p>
            <a:pPr>
              <a:lnSpc>
                <a:spcPct val="110000"/>
              </a:lnSpc>
            </a:pPr>
            <a:r>
              <a:rPr lang="en-US" dirty="0">
                <a:latin typeface="PermianSlabSerifTypeface" panose="02000000000000000000" pitchFamily="50" charset="0"/>
              </a:rPr>
              <a:t>“Required Contract Provisions – Federal-Aid Construction Contracts”</a:t>
            </a:r>
          </a:p>
          <a:p>
            <a:pPr>
              <a:lnSpc>
                <a:spcPct val="110000"/>
              </a:lnSpc>
            </a:pPr>
            <a:endParaRPr lang="en-US" dirty="0">
              <a:latin typeface="PermianSlabSerifTypeface" panose="02000000000000000000" pitchFamily="50" charset="0"/>
            </a:endParaRPr>
          </a:p>
          <a:p>
            <a:pPr>
              <a:lnSpc>
                <a:spcPct val="110000"/>
              </a:lnSpc>
            </a:pPr>
            <a:r>
              <a:rPr lang="en-US" dirty="0">
                <a:latin typeface="PermianSlabSerifTypeface" panose="02000000000000000000" pitchFamily="50" charset="0"/>
              </a:rPr>
              <a:t>Must be “physically incorporated” in each federal-aid construction contract (including design-build, subcontracts, and lower tier subcontracts)</a:t>
            </a:r>
          </a:p>
          <a:p>
            <a:pPr>
              <a:lnSpc>
                <a:spcPct val="110000"/>
              </a:lnSpc>
            </a:pPr>
            <a:endParaRPr lang="en-US" dirty="0">
              <a:latin typeface="PermianSlabSerifTypeface" panose="02000000000000000000" pitchFamily="50" charset="0"/>
            </a:endParaRPr>
          </a:p>
          <a:p>
            <a:pPr>
              <a:lnSpc>
                <a:spcPct val="110000"/>
              </a:lnSpc>
            </a:pPr>
            <a:r>
              <a:rPr lang="en-US" dirty="0">
                <a:latin typeface="PermianSlabSerifTypeface" panose="02000000000000000000" pitchFamily="50" charset="0"/>
              </a:rPr>
              <a:t>Implemented pursuant to E.O. 11246 (41 CFR 60) and 23 USC 140 23 CFR 230</a:t>
            </a:r>
          </a:p>
          <a:p>
            <a:pPr>
              <a:lnSpc>
                <a:spcPct val="110000"/>
              </a:lnSpc>
            </a:pPr>
            <a:endParaRPr lang="en-US" dirty="0">
              <a:latin typeface="PermianSlabSerifTypeface" panose="02000000000000000000" pitchFamily="50" charset="0"/>
            </a:endParaRPr>
          </a:p>
          <a:p>
            <a:pPr>
              <a:lnSpc>
                <a:spcPct val="110000"/>
              </a:lnSpc>
            </a:pPr>
            <a:r>
              <a:rPr lang="en-US" dirty="0">
                <a:latin typeface="PermianSlabSerifTypeface" panose="02000000000000000000" pitchFamily="50" charset="0"/>
              </a:rPr>
              <a:t>Constitutes EEO/AA standards, formal/written Affirmative Action Plan not required</a:t>
            </a:r>
          </a:p>
          <a:p>
            <a:pPr>
              <a:lnSpc>
                <a:spcPct val="110000"/>
              </a:lnSpc>
            </a:pPr>
            <a:endParaRPr lang="en-US" dirty="0">
              <a:latin typeface="PermianSlabSerifTypeface" panose="02000000000000000000" pitchFamily="50" charset="0"/>
            </a:endParaRPr>
          </a:p>
          <a:p>
            <a:pPr>
              <a:lnSpc>
                <a:spcPct val="110000"/>
              </a:lnSpc>
            </a:pPr>
            <a:r>
              <a:rPr lang="en-US" dirty="0">
                <a:latin typeface="PermianSlabSerifTypeface" panose="02000000000000000000" pitchFamily="50" charset="0"/>
              </a:rPr>
              <a:t>Applies to Federal-Aid construction contracts (any tier) more than $10,000</a:t>
            </a:r>
          </a:p>
          <a:p>
            <a:pPr>
              <a:lnSpc>
                <a:spcPct val="110000"/>
              </a:lnSpc>
            </a:pPr>
            <a:endParaRPr lang="en-US" dirty="0">
              <a:latin typeface="PermianSlabSerifTypeface" panose="02000000000000000000" pitchFamily="50" charset="0"/>
            </a:endParaRPr>
          </a:p>
          <a:p>
            <a:pPr>
              <a:lnSpc>
                <a:spcPct val="110000"/>
              </a:lnSpc>
            </a:pPr>
            <a:r>
              <a:rPr lang="en-US" dirty="0">
                <a:latin typeface="PermianSlabSerifTypeface" panose="02000000000000000000" pitchFamily="50" charset="0"/>
              </a:rPr>
              <a:t>Enforceable under the authority of contract law</a:t>
            </a:r>
          </a:p>
          <a:p>
            <a:pPr>
              <a:lnSpc>
                <a:spcPct val="150000"/>
              </a:lnSpc>
            </a:pPr>
            <a:endParaRPr lang="en-US" dirty="0"/>
          </a:p>
        </p:txBody>
      </p:sp>
    </p:spTree>
    <p:extLst>
      <p:ext uri="{BB962C8B-B14F-4D97-AF65-F5344CB8AC3E}">
        <p14:creationId xmlns:p14="http://schemas.microsoft.com/office/powerpoint/2010/main" val="6390988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a:xfrm>
            <a:off x="152400" y="228600"/>
            <a:ext cx="8839200" cy="825500"/>
          </a:xfrm>
        </p:spPr>
        <p:txBody>
          <a:bodyPr/>
          <a:lstStyle/>
          <a:p>
            <a:pPr algn="ctr"/>
            <a:br>
              <a:rPr lang="en-US" dirty="0"/>
            </a:br>
            <a:br>
              <a:rPr lang="en-US" dirty="0"/>
            </a:br>
            <a:br>
              <a:rPr lang="en-US" dirty="0"/>
            </a:br>
            <a:br>
              <a:rPr lang="en-US" dirty="0"/>
            </a:br>
            <a:br>
              <a:rPr lang="en-US" dirty="0"/>
            </a:br>
            <a:br>
              <a:rPr lang="en-US" dirty="0"/>
            </a:br>
            <a:r>
              <a:rPr lang="pt-BR" sz="2900" dirty="0"/>
              <a:t>(FHWA Form– 1273)</a:t>
            </a:r>
            <a:br>
              <a:rPr lang="pt-BR" sz="2900" dirty="0"/>
            </a:br>
            <a:r>
              <a:rPr lang="pt-BR" sz="2900" dirty="0"/>
              <a:t>Non-Discrimination Contract Provisions</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43000"/>
            <a:ext cx="8839200" cy="4958465"/>
          </a:xfrm>
        </p:spPr>
        <p:txBody>
          <a:bodyPr>
            <a:noAutofit/>
          </a:bodyPr>
          <a:lstStyle/>
          <a:p>
            <a:pPr marL="457200" indent="-457200">
              <a:lnSpc>
                <a:spcPct val="150000"/>
              </a:lnSpc>
              <a:buFont typeface="+mj-lt"/>
              <a:buAutoNum type="arabicPeriod"/>
            </a:pPr>
            <a:r>
              <a:rPr lang="en-US" sz="1600" dirty="0">
                <a:latin typeface="PermianSlabSerifTypeface" panose="02000000000000000000" pitchFamily="50" charset="0"/>
              </a:rPr>
              <a:t>EEO Policy Statement</a:t>
            </a:r>
          </a:p>
          <a:p>
            <a:pPr marL="457200" indent="-457200">
              <a:lnSpc>
                <a:spcPct val="150000"/>
              </a:lnSpc>
              <a:buFont typeface="+mj-lt"/>
              <a:buAutoNum type="arabicPeriod"/>
            </a:pPr>
            <a:r>
              <a:rPr lang="en-US" sz="1600" dirty="0">
                <a:latin typeface="PermianSlabSerifTypeface" panose="02000000000000000000" pitchFamily="50" charset="0"/>
              </a:rPr>
              <a:t>EEO Officer</a:t>
            </a:r>
          </a:p>
          <a:p>
            <a:pPr marL="457200" indent="-457200">
              <a:lnSpc>
                <a:spcPct val="150000"/>
              </a:lnSpc>
              <a:buFont typeface="+mj-lt"/>
              <a:buAutoNum type="arabicPeriod"/>
            </a:pPr>
            <a:r>
              <a:rPr lang="en-US" sz="1600" dirty="0">
                <a:latin typeface="PermianSlabSerifTypeface" panose="02000000000000000000" pitchFamily="50" charset="0"/>
              </a:rPr>
              <a:t>Dissemination of Policy</a:t>
            </a:r>
          </a:p>
          <a:p>
            <a:pPr marL="457200" indent="-457200">
              <a:lnSpc>
                <a:spcPct val="150000"/>
              </a:lnSpc>
              <a:buFont typeface="+mj-lt"/>
              <a:buAutoNum type="arabicPeriod"/>
            </a:pPr>
            <a:r>
              <a:rPr lang="en-US" sz="1600" dirty="0">
                <a:latin typeface="PermianSlabSerifTypeface" panose="02000000000000000000" pitchFamily="50" charset="0"/>
              </a:rPr>
              <a:t>Recruitment</a:t>
            </a:r>
          </a:p>
          <a:p>
            <a:pPr marL="457200" indent="-457200">
              <a:lnSpc>
                <a:spcPct val="150000"/>
              </a:lnSpc>
              <a:buFont typeface="+mj-lt"/>
              <a:buAutoNum type="arabicPeriod"/>
            </a:pPr>
            <a:r>
              <a:rPr lang="en-US" sz="1600" dirty="0">
                <a:latin typeface="PermianSlabSerifTypeface" panose="02000000000000000000" pitchFamily="50" charset="0"/>
              </a:rPr>
              <a:t>Personnel Actions</a:t>
            </a:r>
          </a:p>
          <a:p>
            <a:pPr marL="457200" indent="-457200">
              <a:lnSpc>
                <a:spcPct val="150000"/>
              </a:lnSpc>
              <a:buFont typeface="+mj-lt"/>
              <a:buAutoNum type="arabicPeriod"/>
            </a:pPr>
            <a:r>
              <a:rPr lang="en-US" sz="1600" dirty="0">
                <a:latin typeface="PermianSlabSerifTypeface" panose="02000000000000000000" pitchFamily="50" charset="0"/>
              </a:rPr>
              <a:t>Training and Promotion</a:t>
            </a:r>
          </a:p>
          <a:p>
            <a:pPr marL="457200" indent="-457200">
              <a:lnSpc>
                <a:spcPct val="150000"/>
              </a:lnSpc>
              <a:buFont typeface="+mj-lt"/>
              <a:buAutoNum type="arabicPeriod"/>
            </a:pPr>
            <a:r>
              <a:rPr lang="en-US" sz="1600" dirty="0">
                <a:latin typeface="PermianSlabSerifTypeface" panose="02000000000000000000" pitchFamily="50" charset="0"/>
              </a:rPr>
              <a:t>Unions</a:t>
            </a:r>
          </a:p>
          <a:p>
            <a:pPr marL="457200" indent="-457200">
              <a:lnSpc>
                <a:spcPct val="150000"/>
              </a:lnSpc>
              <a:buFont typeface="+mj-lt"/>
              <a:buAutoNum type="arabicPeriod"/>
            </a:pPr>
            <a:r>
              <a:rPr lang="en-US" sz="1600" dirty="0">
                <a:latin typeface="PermianSlabSerifTypeface" panose="02000000000000000000" pitchFamily="50" charset="0"/>
              </a:rPr>
              <a:t>Reasonable Accommodations for Applicants/Employees with Disabilities</a:t>
            </a:r>
          </a:p>
          <a:p>
            <a:pPr marL="457200" indent="-457200">
              <a:lnSpc>
                <a:spcPct val="150000"/>
              </a:lnSpc>
              <a:buFont typeface="+mj-lt"/>
              <a:buAutoNum type="arabicPeriod"/>
            </a:pPr>
            <a:r>
              <a:rPr lang="en-US" sz="1600" dirty="0">
                <a:latin typeface="PermianSlabSerifTypeface" panose="02000000000000000000" pitchFamily="50" charset="0"/>
              </a:rPr>
              <a:t>Selection of Subcontractors, Procurement of Materials and Leasing of Equipment</a:t>
            </a:r>
          </a:p>
          <a:p>
            <a:pPr marL="457200" indent="-457200">
              <a:lnSpc>
                <a:spcPct val="150000"/>
              </a:lnSpc>
              <a:buFont typeface="+mj-lt"/>
              <a:buAutoNum type="arabicPeriod"/>
            </a:pPr>
            <a:r>
              <a:rPr lang="en-US" sz="1600" dirty="0">
                <a:latin typeface="PermianSlabSerifTypeface" panose="02000000000000000000" pitchFamily="50" charset="0"/>
              </a:rPr>
              <a:t>Assurances Required</a:t>
            </a:r>
          </a:p>
          <a:p>
            <a:pPr marL="457200" indent="-457200">
              <a:lnSpc>
                <a:spcPct val="150000"/>
              </a:lnSpc>
              <a:buFont typeface="+mj-lt"/>
              <a:buAutoNum type="arabicPeriod"/>
            </a:pPr>
            <a:r>
              <a:rPr lang="en-US" sz="1600" dirty="0">
                <a:latin typeface="PermianSlabSerifTypeface" panose="02000000000000000000" pitchFamily="50" charset="0"/>
              </a:rPr>
              <a:t>Records and Reports</a:t>
            </a:r>
          </a:p>
        </p:txBody>
      </p:sp>
    </p:spTree>
    <p:extLst>
      <p:ext uri="{BB962C8B-B14F-4D97-AF65-F5344CB8AC3E}">
        <p14:creationId xmlns:p14="http://schemas.microsoft.com/office/powerpoint/2010/main" val="20341509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1. EEO Policy Statement</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4497" y="1143000"/>
            <a:ext cx="8839200" cy="4958465"/>
          </a:xfrm>
        </p:spPr>
        <p:txBody>
          <a:bodyPr>
            <a:normAutofit/>
          </a:bodyPr>
          <a:lstStyle/>
          <a:p>
            <a:r>
              <a:rPr lang="en-US" dirty="0">
                <a:latin typeface="PermianSlabSerifTypeface" panose="02000000000000000000" pitchFamily="50" charset="0"/>
              </a:rPr>
              <a:t>The contractor will accept as it’s operating policy the following statement:</a:t>
            </a:r>
          </a:p>
          <a:p>
            <a:pPr marL="0" indent="0">
              <a:buNone/>
            </a:pPr>
            <a:r>
              <a:rPr lang="en-US" dirty="0">
                <a:latin typeface="PermianSlabSerifTypeface" panose="02000000000000000000" pitchFamily="50" charset="0"/>
              </a:rPr>
              <a:t>	</a:t>
            </a:r>
          </a:p>
          <a:p>
            <a:pPr marL="400050" lvl="1" indent="0">
              <a:buNone/>
            </a:pPr>
            <a:r>
              <a:rPr lang="en-US" sz="2200" dirty="0">
                <a:latin typeface="PermianSlabSerifTypeface" panose="02000000000000000000" pitchFamily="50" charset="0"/>
              </a:rPr>
              <a:t>“It is the policy of this Company to assure that applicants are employed, and that employees are treated during employment, without regard to their race, religion, sex, sexual orientation, gender identity, color, national origin, age or disability. Such action shall include employment, upgrading, demotion, or transfer; recruitment or recruitment advertising; layoff or termination; rates of pay or other forms of compensation; and selection for training, including apprenticeship, pre-apprenticeship, and/or on-the-job training.”</a:t>
            </a:r>
          </a:p>
        </p:txBody>
      </p:sp>
    </p:spTree>
    <p:extLst>
      <p:ext uri="{BB962C8B-B14F-4D97-AF65-F5344CB8AC3E}">
        <p14:creationId xmlns:p14="http://schemas.microsoft.com/office/powerpoint/2010/main" val="40848151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2. EEO OFFICER</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93800"/>
            <a:ext cx="8839200" cy="4958465"/>
          </a:xfrm>
        </p:spPr>
        <p:txBody>
          <a:bodyPr>
            <a:normAutofit fontScale="70000" lnSpcReduction="20000"/>
          </a:bodyPr>
          <a:lstStyle/>
          <a:p>
            <a:pPr>
              <a:lnSpc>
                <a:spcPct val="120000"/>
              </a:lnSpc>
            </a:pPr>
            <a:r>
              <a:rPr lang="en-US" dirty="0">
                <a:latin typeface="PermianSlabSerifTypeface" panose="02000000000000000000" pitchFamily="50" charset="0"/>
              </a:rPr>
              <a:t>The contractor will designate, and make known to Affirmative Action Manager, an EEO Officer who will have the responsibility for and must be capable of effectively administering and promoting an active EEO program and who must be assigned adequate authority and responsibility to do so. </a:t>
            </a:r>
          </a:p>
          <a:p>
            <a:pPr marL="0" indent="0">
              <a:lnSpc>
                <a:spcPct val="120000"/>
              </a:lnSpc>
              <a:buNone/>
            </a:pPr>
            <a:endParaRPr lang="en-US" dirty="0">
              <a:latin typeface="PermianSlabSerifTypeface" panose="02000000000000000000" pitchFamily="50" charset="0"/>
            </a:endParaRPr>
          </a:p>
          <a:p>
            <a:pPr>
              <a:lnSpc>
                <a:spcPct val="150000"/>
              </a:lnSpc>
            </a:pPr>
            <a:r>
              <a:rPr lang="en-US" dirty="0">
                <a:latin typeface="PermianSlabSerifTypeface" panose="02000000000000000000" pitchFamily="50" charset="0"/>
              </a:rPr>
              <a:t>The EEO Officer is tasked to:</a:t>
            </a:r>
          </a:p>
          <a:p>
            <a:pPr lvl="1">
              <a:lnSpc>
                <a:spcPct val="150000"/>
              </a:lnSpc>
              <a:buFont typeface="PermianSlabSerifTypeface" panose="02000000000000000000" pitchFamily="50" charset="0"/>
              <a:buChar char="—"/>
            </a:pPr>
            <a:r>
              <a:rPr lang="en-US" sz="2300" dirty="0">
                <a:latin typeface="PermianSlabSerifTypeface" panose="02000000000000000000" pitchFamily="50" charset="0"/>
              </a:rPr>
              <a:t>Implement the Contractor’s EEO policy and procedures;</a:t>
            </a:r>
          </a:p>
          <a:p>
            <a:pPr lvl="1">
              <a:lnSpc>
                <a:spcPct val="150000"/>
              </a:lnSpc>
              <a:buFont typeface="PermianSlabSerifTypeface" panose="02000000000000000000" pitchFamily="50" charset="0"/>
              <a:buChar char="—"/>
            </a:pPr>
            <a:r>
              <a:rPr lang="en-US" sz="2300" dirty="0">
                <a:latin typeface="PermianSlabSerifTypeface" panose="02000000000000000000" pitchFamily="50" charset="0"/>
              </a:rPr>
              <a:t>Disseminate EEO policies and contractual responsibilities; </a:t>
            </a:r>
          </a:p>
          <a:p>
            <a:pPr lvl="1">
              <a:lnSpc>
                <a:spcPct val="150000"/>
              </a:lnSpc>
              <a:buFont typeface="PermianSlabSerifTypeface" panose="02000000000000000000" pitchFamily="50" charset="0"/>
              <a:buChar char="—"/>
            </a:pPr>
            <a:r>
              <a:rPr lang="en-US" sz="2300" dirty="0">
                <a:latin typeface="PermianSlabSerifTypeface" panose="02000000000000000000" pitchFamily="50" charset="0"/>
              </a:rPr>
              <a:t>Conduct periodic meetings with supervisors, personnel office staff and employees to review and explain EEO policies;</a:t>
            </a:r>
          </a:p>
          <a:p>
            <a:pPr lvl="1">
              <a:lnSpc>
                <a:spcPct val="150000"/>
              </a:lnSpc>
              <a:buFont typeface="PermianSlabSerifTypeface" panose="02000000000000000000" pitchFamily="50" charset="0"/>
              <a:buChar char="—"/>
            </a:pPr>
            <a:r>
              <a:rPr lang="en-US" sz="2300" dirty="0">
                <a:latin typeface="PermianSlabSerifTypeface" panose="02000000000000000000" pitchFamily="50" charset="0"/>
              </a:rPr>
              <a:t>Provide new employee training for all new employees to include the contractor’s EEO obligations;</a:t>
            </a:r>
          </a:p>
          <a:p>
            <a:pPr lvl="1">
              <a:lnSpc>
                <a:spcPct val="150000"/>
              </a:lnSpc>
              <a:buFont typeface="PermianSlabSerifTypeface" panose="02000000000000000000" pitchFamily="50" charset="0"/>
              <a:buChar char="—"/>
            </a:pPr>
            <a:r>
              <a:rPr lang="en-US" sz="2300" dirty="0">
                <a:latin typeface="PermianSlabSerifTypeface" panose="02000000000000000000" pitchFamily="50" charset="0"/>
              </a:rPr>
              <a:t>Instruct personnel who engage in direct recruitment of EEO requirements, obligations and goals; and</a:t>
            </a:r>
          </a:p>
          <a:p>
            <a:pPr lvl="1">
              <a:lnSpc>
                <a:spcPct val="150000"/>
              </a:lnSpc>
              <a:buFont typeface="PermianSlabSerifTypeface" panose="02000000000000000000" pitchFamily="50" charset="0"/>
              <a:buChar char="—"/>
            </a:pPr>
            <a:r>
              <a:rPr lang="en-US" sz="2300" dirty="0">
                <a:latin typeface="PermianSlabSerifTypeface" panose="02000000000000000000" pitchFamily="50" charset="0"/>
              </a:rPr>
              <a:t>Ensure required notices and posters are displayed.</a:t>
            </a:r>
          </a:p>
        </p:txBody>
      </p:sp>
    </p:spTree>
    <p:extLst>
      <p:ext uri="{BB962C8B-B14F-4D97-AF65-F5344CB8AC3E}">
        <p14:creationId xmlns:p14="http://schemas.microsoft.com/office/powerpoint/2010/main" val="9885399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3. Dissemination of Policy</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93800"/>
            <a:ext cx="8839200" cy="4958465"/>
          </a:xfrm>
        </p:spPr>
        <p:txBody>
          <a:bodyPr>
            <a:normAutofit fontScale="85000" lnSpcReduction="20000"/>
          </a:bodyPr>
          <a:lstStyle/>
          <a:p>
            <a:pPr>
              <a:lnSpc>
                <a:spcPct val="120000"/>
              </a:lnSpc>
            </a:pPr>
            <a:r>
              <a:rPr lang="en-US" dirty="0">
                <a:latin typeface="PermianSlabSerifTypeface" panose="02000000000000000000" pitchFamily="50" charset="0"/>
              </a:rPr>
              <a:t>All members of the contractor’s staff who are authorized to hire, supervise, promote and discharge employees, or who recommend such or are substantially involved in such action(s) will:</a:t>
            </a:r>
          </a:p>
          <a:p>
            <a:pPr lvl="1">
              <a:lnSpc>
                <a:spcPct val="120000"/>
              </a:lnSpc>
              <a:buFont typeface="Wingdings" panose="05000000000000000000" pitchFamily="2" charset="2"/>
              <a:buChar char="ü"/>
            </a:pPr>
            <a:endParaRPr lang="en-US" sz="1800" dirty="0">
              <a:latin typeface="PermianSlabSerifTypeface" panose="02000000000000000000" pitchFamily="50" charset="0"/>
            </a:endParaRPr>
          </a:p>
          <a:p>
            <a:pPr lvl="1">
              <a:lnSpc>
                <a:spcPct val="120000"/>
              </a:lnSpc>
              <a:buFont typeface="PermianSlabSerifTypeface" panose="02000000000000000000" pitchFamily="50" charset="0"/>
              <a:buChar char="—"/>
            </a:pPr>
            <a:r>
              <a:rPr lang="en-US" sz="1900" dirty="0">
                <a:latin typeface="PermianSlabSerifTypeface" panose="02000000000000000000" pitchFamily="50" charset="0"/>
              </a:rPr>
              <a:t>Be made fully cognizant of and will implement the contractor’s EEO Policy and contractual obligations in all employment actions.</a:t>
            </a:r>
          </a:p>
          <a:p>
            <a:pPr lvl="1">
              <a:lnSpc>
                <a:spcPct val="120000"/>
              </a:lnSpc>
              <a:buFont typeface="PermianSlabSerifTypeface" panose="02000000000000000000" pitchFamily="50" charset="0"/>
              <a:buChar char="—"/>
            </a:pPr>
            <a:r>
              <a:rPr lang="en-US" sz="1900" dirty="0">
                <a:latin typeface="PermianSlabSerifTypeface" panose="02000000000000000000" pitchFamily="50" charset="0"/>
              </a:rPr>
              <a:t>Periodic meetings of supervisory and personnel office employees will be conducted before the start of work and then not less often than once every six months.</a:t>
            </a:r>
          </a:p>
          <a:p>
            <a:pPr lvl="1">
              <a:lnSpc>
                <a:spcPct val="120000"/>
              </a:lnSpc>
              <a:buFont typeface="PermianSlabSerifTypeface" panose="02000000000000000000" pitchFamily="50" charset="0"/>
              <a:buChar char="—"/>
            </a:pPr>
            <a:r>
              <a:rPr lang="en-US" sz="1900" dirty="0">
                <a:latin typeface="PermianSlabSerifTypeface" panose="02000000000000000000" pitchFamily="50" charset="0"/>
              </a:rPr>
              <a:t>All new supervisory or personnel office employees will receive indoctrination from EEO Officer within the first 30 days of reporting to duty with the contractor.</a:t>
            </a:r>
          </a:p>
          <a:p>
            <a:pPr lvl="1">
              <a:lnSpc>
                <a:spcPct val="120000"/>
              </a:lnSpc>
              <a:buFont typeface="PermianSlabSerifTypeface" panose="02000000000000000000" pitchFamily="50" charset="0"/>
              <a:buChar char="—"/>
            </a:pPr>
            <a:r>
              <a:rPr lang="en-US" sz="1900" dirty="0">
                <a:latin typeface="PermianSlabSerifTypeface" panose="02000000000000000000" pitchFamily="50" charset="0"/>
              </a:rPr>
              <a:t>All personnel engaged in direct recruitment for the project will receive instruction on locating/hiring minority/ female applicants.</a:t>
            </a:r>
          </a:p>
          <a:p>
            <a:pPr lvl="1">
              <a:lnSpc>
                <a:spcPct val="120000"/>
              </a:lnSpc>
              <a:buFont typeface="PermianSlabSerifTypeface" panose="02000000000000000000" pitchFamily="50" charset="0"/>
              <a:buChar char="—"/>
            </a:pPr>
            <a:r>
              <a:rPr lang="en-US" sz="1900" dirty="0">
                <a:latin typeface="PermianSlabSerifTypeface" panose="02000000000000000000" pitchFamily="50" charset="0"/>
              </a:rPr>
              <a:t>Ensure posting of contractor’s EEO Policy is placed in areas readily accessible to employees.</a:t>
            </a:r>
          </a:p>
          <a:p>
            <a:pPr lvl="1">
              <a:lnSpc>
                <a:spcPct val="120000"/>
              </a:lnSpc>
              <a:buFont typeface="PermianSlabSerifTypeface" panose="02000000000000000000" pitchFamily="50" charset="0"/>
              <a:buChar char="—"/>
            </a:pPr>
            <a:r>
              <a:rPr lang="en-US" sz="1900" dirty="0">
                <a:latin typeface="PermianSlabSerifTypeface" panose="02000000000000000000" pitchFamily="50" charset="0"/>
              </a:rPr>
              <a:t>Bring the contractor’s EEO Policy to attention of employees by means of meetings, employee handbooks or other means.</a:t>
            </a:r>
            <a:r>
              <a:rPr lang="en-US" altLang="en-US" sz="1900" dirty="0">
                <a:solidFill>
                  <a:srgbClr val="00CC00"/>
                </a:solidFill>
                <a:latin typeface="PermianSlabSerifTypeface" panose="02000000000000000000" pitchFamily="50" charset="0"/>
              </a:rPr>
              <a:t> </a:t>
            </a:r>
            <a:endParaRPr lang="en-US" sz="1900" dirty="0">
              <a:latin typeface="PermianSlabSerifTypeface" panose="02000000000000000000" pitchFamily="50" charset="0"/>
            </a:endParaRPr>
          </a:p>
        </p:txBody>
      </p:sp>
    </p:spTree>
    <p:extLst>
      <p:ext uri="{BB962C8B-B14F-4D97-AF65-F5344CB8AC3E}">
        <p14:creationId xmlns:p14="http://schemas.microsoft.com/office/powerpoint/2010/main" val="2274116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4. </a:t>
            </a:r>
            <a:r>
              <a:rPr lang="en-US" dirty="0"/>
              <a:t>Recruitment – </a:t>
            </a:r>
            <a:r>
              <a:rPr lang="en-US" sz="2400" dirty="0"/>
              <a:t>“An Equal Opportunity Employer”</a:t>
            </a:r>
            <a:br>
              <a:rPr lang="en-US" sz="2400"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93800"/>
            <a:ext cx="8839200" cy="4958465"/>
          </a:xfrm>
        </p:spPr>
        <p:txBody>
          <a:bodyPr>
            <a:noAutofit/>
          </a:bodyPr>
          <a:lstStyle/>
          <a:p>
            <a:r>
              <a:rPr lang="en-US" sz="1600" dirty="0">
                <a:latin typeface="PermianSlabSerifTypeface" panose="02000000000000000000" pitchFamily="50" charset="0"/>
              </a:rPr>
              <a:t>Advertisements will be placed in publications having a large circulation among minority and female groups in the area from which the project work force would normally be derived.</a:t>
            </a:r>
          </a:p>
          <a:p>
            <a:endParaRPr lang="en-US" sz="1600" dirty="0">
              <a:latin typeface="PermianSlabSerifTypeface" panose="02000000000000000000" pitchFamily="50" charset="0"/>
            </a:endParaRPr>
          </a:p>
          <a:p>
            <a:r>
              <a:rPr lang="en-US" sz="1600" dirty="0">
                <a:latin typeface="PermianSlabSerifTypeface" panose="02000000000000000000" pitchFamily="50" charset="0"/>
              </a:rPr>
              <a:t>Advertisements will include the notation “An Equal Opportunity Employer.”</a:t>
            </a:r>
          </a:p>
          <a:p>
            <a:endParaRPr lang="en-US" sz="1600" dirty="0">
              <a:latin typeface="PermianSlabSerifTypeface" panose="02000000000000000000" pitchFamily="50" charset="0"/>
            </a:endParaRPr>
          </a:p>
          <a:p>
            <a:r>
              <a:rPr lang="en-US" sz="1600" dirty="0">
                <a:latin typeface="PermianSlabSerifTypeface" panose="02000000000000000000" pitchFamily="50" charset="0"/>
              </a:rPr>
              <a:t>Systematic and direct recruitment will be conducted through public and private employee referral sources likely to yield qualified minority and female applicants.</a:t>
            </a:r>
          </a:p>
          <a:p>
            <a:endParaRPr lang="en-US" sz="1600" dirty="0">
              <a:latin typeface="PermianSlabSerifTypeface" panose="02000000000000000000" pitchFamily="50" charset="0"/>
            </a:endParaRPr>
          </a:p>
          <a:p>
            <a:r>
              <a:rPr lang="en-US" sz="1600" dirty="0">
                <a:latin typeface="PermianSlabSerifTypeface" panose="02000000000000000000" pitchFamily="50" charset="0"/>
              </a:rPr>
              <a:t>Identify sources of potential minority group employees and establish with such identified sources procedures whereby minority and women applicants may be referred to the contractor for employment consideration. </a:t>
            </a:r>
          </a:p>
          <a:p>
            <a:endParaRPr lang="en-US" sz="1600" dirty="0">
              <a:latin typeface="PermianSlabSerifTypeface" panose="02000000000000000000" pitchFamily="50" charset="0"/>
            </a:endParaRPr>
          </a:p>
          <a:p>
            <a:r>
              <a:rPr lang="en-US" sz="1600" dirty="0">
                <a:latin typeface="PermianSlabSerifTypeface" panose="02000000000000000000" pitchFamily="50" charset="0"/>
              </a:rPr>
              <a:t>Present employees will be encouraged to refer minority and female applicants for employment.</a:t>
            </a:r>
          </a:p>
          <a:p>
            <a:endParaRPr lang="en-US" sz="1600" dirty="0">
              <a:latin typeface="PermianSlabSerifTypeface" panose="02000000000000000000" pitchFamily="50" charset="0"/>
            </a:endParaRPr>
          </a:p>
          <a:p>
            <a:r>
              <a:rPr lang="en-US" sz="1600" dirty="0">
                <a:latin typeface="PermianSlabSerifTypeface" panose="02000000000000000000" pitchFamily="50" charset="0"/>
              </a:rPr>
              <a:t>Reminder: Recruitment for OJT trainees should start before the project begins.</a:t>
            </a:r>
          </a:p>
          <a:p>
            <a:pPr>
              <a:buFont typeface="Wingdings" panose="05000000000000000000" pitchFamily="2" charset="2"/>
              <a:buChar char="ü"/>
            </a:pPr>
            <a:endParaRPr lang="en-US" sz="1800" dirty="0">
              <a:latin typeface="PermianSlabSerifTypeface" panose="02000000000000000000" pitchFamily="50" charset="0"/>
            </a:endParaRPr>
          </a:p>
        </p:txBody>
      </p:sp>
    </p:spTree>
    <p:extLst>
      <p:ext uri="{BB962C8B-B14F-4D97-AF65-F5344CB8AC3E}">
        <p14:creationId xmlns:p14="http://schemas.microsoft.com/office/powerpoint/2010/main" val="1766520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r>
              <a:rPr lang="en-US" dirty="0"/>
              <a:t>TDOT’s Position Statement</a:t>
            </a: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202734" y="1143000"/>
            <a:ext cx="8763000" cy="4780665"/>
          </a:xfrm>
        </p:spPr>
        <p:txBody>
          <a:bodyPr/>
          <a:lstStyle/>
          <a:p>
            <a:pPr marL="0" indent="0">
              <a:lnSpc>
                <a:spcPct val="150000"/>
              </a:lnSpc>
              <a:buNone/>
            </a:pPr>
            <a:r>
              <a:rPr lang="en-US" dirty="0">
                <a:latin typeface="PermianSlabSerifTypeface" panose="02000000000000000000" pitchFamily="50" charset="0"/>
              </a:rPr>
              <a:t>Every contractor and subcontractor conducting work for  TDOT shall perform all official EEO actions in an affirmative manner, and in full accord with applicable statutes, executive orders, regulations and policies, and in the workforce of contractors, subcontractors, vendors and material suppliers engaged in the performance of Federal-aid highway construction contracts.</a:t>
            </a:r>
          </a:p>
          <a:p>
            <a:endParaRPr lang="en-US" dirty="0"/>
          </a:p>
        </p:txBody>
      </p:sp>
    </p:spTree>
    <p:extLst>
      <p:ext uri="{BB962C8B-B14F-4D97-AF65-F5344CB8AC3E}">
        <p14:creationId xmlns:p14="http://schemas.microsoft.com/office/powerpoint/2010/main" val="9859015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5. Personnel Actions</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93800"/>
            <a:ext cx="8839200" cy="4958465"/>
          </a:xfrm>
        </p:spPr>
        <p:txBody>
          <a:bodyPr>
            <a:normAutofit/>
          </a:bodyPr>
          <a:lstStyle/>
          <a:p>
            <a:r>
              <a:rPr lang="en-US" sz="2000" dirty="0">
                <a:latin typeface="PermianSlabSerifTypeface" panose="02000000000000000000" pitchFamily="50" charset="0"/>
              </a:rPr>
              <a:t>Wages, working conditions, and employee benefits shall be established and administered, and personnel actions of every type, including hiring, upgrading, promotion, transfer, demotion, layoff, and termination, shall be taken without regard to race, color, religion, sex, sexual orientation, gender identity, national origin, age or disability.  </a:t>
            </a:r>
          </a:p>
          <a:p>
            <a:endParaRPr lang="en-US" sz="2000" dirty="0">
              <a:latin typeface="PermianSlabSerifTypeface" panose="02000000000000000000" pitchFamily="50" charset="0"/>
            </a:endParaRPr>
          </a:p>
          <a:p>
            <a:r>
              <a:rPr lang="en-US" sz="2000" dirty="0">
                <a:latin typeface="PermianSlabSerifTypeface" panose="02000000000000000000" pitchFamily="50" charset="0"/>
              </a:rPr>
              <a:t>Procedures should follow:</a:t>
            </a:r>
          </a:p>
          <a:p>
            <a:pPr lvl="1">
              <a:lnSpc>
                <a:spcPct val="150000"/>
              </a:lnSpc>
              <a:buFont typeface="PermianSlabSerifTypeface" panose="02000000000000000000" pitchFamily="50" charset="0"/>
              <a:buChar char="—"/>
            </a:pPr>
            <a:r>
              <a:rPr lang="en-US" dirty="0">
                <a:latin typeface="PermianSlabSerifTypeface" panose="02000000000000000000" pitchFamily="50" charset="0"/>
              </a:rPr>
              <a:t>Contractor will conduct periodic inspections of project sites.</a:t>
            </a:r>
          </a:p>
          <a:p>
            <a:pPr lvl="1">
              <a:lnSpc>
                <a:spcPct val="150000"/>
              </a:lnSpc>
              <a:buFont typeface="PermianSlabSerifTypeface" panose="02000000000000000000" pitchFamily="50" charset="0"/>
              <a:buChar char="—"/>
            </a:pPr>
            <a:r>
              <a:rPr lang="en-US" dirty="0">
                <a:latin typeface="PermianSlabSerifTypeface" panose="02000000000000000000" pitchFamily="50" charset="0"/>
              </a:rPr>
              <a:t>Contractor will periodically evaluate wages.</a:t>
            </a:r>
          </a:p>
          <a:p>
            <a:pPr lvl="1">
              <a:lnSpc>
                <a:spcPct val="150000"/>
              </a:lnSpc>
              <a:buFont typeface="PermianSlabSerifTypeface" panose="02000000000000000000" pitchFamily="50" charset="0"/>
              <a:buChar char="—"/>
            </a:pPr>
            <a:r>
              <a:rPr lang="en-US" dirty="0">
                <a:latin typeface="PermianSlabSerifTypeface" panose="02000000000000000000" pitchFamily="50" charset="0"/>
              </a:rPr>
              <a:t>Contractor will review selected personnel actions in depth.</a:t>
            </a:r>
          </a:p>
          <a:p>
            <a:pPr lvl="1">
              <a:buFont typeface="PermianSlabSerifTypeface" panose="02000000000000000000" pitchFamily="50" charset="0"/>
              <a:buChar char="—"/>
            </a:pPr>
            <a:r>
              <a:rPr lang="en-US" dirty="0">
                <a:latin typeface="PermianSlabSerifTypeface" panose="02000000000000000000" pitchFamily="50" charset="0"/>
              </a:rPr>
              <a:t>Contractor will promptly investigate all complaints of alleged discrimination.</a:t>
            </a:r>
          </a:p>
        </p:txBody>
      </p:sp>
    </p:spTree>
    <p:extLst>
      <p:ext uri="{BB962C8B-B14F-4D97-AF65-F5344CB8AC3E}">
        <p14:creationId xmlns:p14="http://schemas.microsoft.com/office/powerpoint/2010/main" val="11506345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6. Training and Promotion</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93800"/>
            <a:ext cx="8839200" cy="4958465"/>
          </a:xfrm>
        </p:spPr>
        <p:txBody>
          <a:bodyPr>
            <a:normAutofit fontScale="62500" lnSpcReduction="20000"/>
          </a:bodyPr>
          <a:lstStyle/>
          <a:p>
            <a:pPr>
              <a:lnSpc>
                <a:spcPct val="120000"/>
              </a:lnSpc>
            </a:pPr>
            <a:r>
              <a:rPr lang="en-US" sz="2600" dirty="0">
                <a:latin typeface="PermianSlabSerifTypeface" panose="02000000000000000000" pitchFamily="50" charset="0"/>
              </a:rPr>
              <a:t>The contractor will assist in locating, qualifying, and increasing the skills of minorities and women who are applicants for employment or current employees. Such efforts should be aimed at developing full journey level status employees in the type of trade or job classification involved.</a:t>
            </a:r>
          </a:p>
          <a:p>
            <a:pPr marL="0" indent="0">
              <a:buNone/>
            </a:pPr>
            <a:endParaRPr lang="en-US" dirty="0">
              <a:latin typeface="PermianSlabSerifTypeface" panose="02000000000000000000" pitchFamily="50" charset="0"/>
            </a:endParaRPr>
          </a:p>
          <a:p>
            <a:pPr lvl="1">
              <a:lnSpc>
                <a:spcPct val="120000"/>
              </a:lnSpc>
              <a:buFont typeface="PermianSlabSerifTypeface" panose="02000000000000000000" pitchFamily="50" charset="0"/>
              <a:buChar char="—"/>
            </a:pPr>
            <a:r>
              <a:rPr lang="en-US" sz="2600" dirty="0">
                <a:latin typeface="PermianSlabSerifTypeface" panose="02000000000000000000" pitchFamily="50" charset="0"/>
              </a:rPr>
              <a:t>Make full use of training programs (i.e., apprenticeship and on-the-job training programs for the geographical area of contract performance.</a:t>
            </a:r>
          </a:p>
          <a:p>
            <a:pPr lvl="1">
              <a:buFont typeface="PermianSlabSerifTypeface" panose="02000000000000000000" pitchFamily="50" charset="0"/>
              <a:buChar char="—"/>
            </a:pPr>
            <a:endParaRPr lang="en-US" sz="2600" dirty="0">
              <a:latin typeface="PermianSlabSerifTypeface" panose="02000000000000000000" pitchFamily="50" charset="0"/>
            </a:endParaRPr>
          </a:p>
          <a:p>
            <a:pPr lvl="1">
              <a:lnSpc>
                <a:spcPct val="120000"/>
              </a:lnSpc>
              <a:buFont typeface="PermianSlabSerifTypeface" panose="02000000000000000000" pitchFamily="50" charset="0"/>
              <a:buChar char="—"/>
            </a:pPr>
            <a:r>
              <a:rPr lang="en-US" sz="2600" dirty="0">
                <a:latin typeface="PermianSlabSerifTypeface" panose="02000000000000000000" pitchFamily="50" charset="0"/>
              </a:rPr>
              <a:t>In the event a special provision for training is provided under the contract, this subparagraph will be superseded as indicated in the special provision. The contracting agency may reserve training positions for persons who receive welfare assistance in accordance with 23 U.S.C 140(a).</a:t>
            </a:r>
          </a:p>
          <a:p>
            <a:pPr lvl="1">
              <a:buFont typeface="PermianSlabSerifTypeface" panose="02000000000000000000" pitchFamily="50" charset="0"/>
              <a:buChar char="—"/>
            </a:pPr>
            <a:endParaRPr lang="en-US" sz="2600" dirty="0">
              <a:latin typeface="PermianSlabSerifTypeface" panose="02000000000000000000" pitchFamily="50" charset="0"/>
            </a:endParaRPr>
          </a:p>
          <a:p>
            <a:pPr lvl="1">
              <a:buFont typeface="PermianSlabSerifTypeface" panose="02000000000000000000" pitchFamily="50" charset="0"/>
              <a:buChar char="—"/>
            </a:pPr>
            <a:r>
              <a:rPr lang="en-US" sz="2600" dirty="0">
                <a:latin typeface="PermianSlabSerifTypeface" panose="02000000000000000000" pitchFamily="50" charset="0"/>
              </a:rPr>
              <a:t>Advise employees/applicants of program availability and entrance requirements.</a:t>
            </a:r>
          </a:p>
          <a:p>
            <a:pPr lvl="1">
              <a:buFont typeface="PermianSlabSerifTypeface" panose="02000000000000000000" pitchFamily="50" charset="0"/>
              <a:buChar char="—"/>
            </a:pPr>
            <a:endParaRPr lang="en-US" sz="2600" dirty="0">
              <a:latin typeface="PermianSlabSerifTypeface" panose="02000000000000000000" pitchFamily="50" charset="0"/>
            </a:endParaRPr>
          </a:p>
          <a:p>
            <a:pPr lvl="1">
              <a:lnSpc>
                <a:spcPct val="120000"/>
              </a:lnSpc>
              <a:buFont typeface="PermianSlabSerifTypeface" panose="02000000000000000000" pitchFamily="50" charset="0"/>
              <a:buChar char="—"/>
            </a:pPr>
            <a:r>
              <a:rPr lang="en-US" sz="2600" dirty="0">
                <a:latin typeface="PermianSlabSerifTypeface" panose="02000000000000000000" pitchFamily="50" charset="0"/>
              </a:rPr>
              <a:t>Periodically review/document training and promotional potential of minority and female employees.</a:t>
            </a:r>
          </a:p>
          <a:p>
            <a:pPr lvl="1">
              <a:buFont typeface="PermianSlabSerifTypeface" panose="02000000000000000000" pitchFamily="50" charset="0"/>
              <a:buChar char="—"/>
            </a:pPr>
            <a:endParaRPr lang="en-US" sz="2600" dirty="0">
              <a:latin typeface="PermianSlabSerifTypeface" panose="02000000000000000000" pitchFamily="50" charset="0"/>
            </a:endParaRPr>
          </a:p>
          <a:p>
            <a:pPr lvl="1">
              <a:buFont typeface="PermianSlabSerifTypeface" panose="02000000000000000000" pitchFamily="50" charset="0"/>
              <a:buChar char="—"/>
            </a:pPr>
            <a:r>
              <a:rPr lang="en-US" sz="2600" dirty="0">
                <a:latin typeface="PermianSlabSerifTypeface" panose="02000000000000000000" pitchFamily="50" charset="0"/>
              </a:rPr>
              <a:t>Encourage eligible employees to apply for such training and promotion.</a:t>
            </a:r>
          </a:p>
        </p:txBody>
      </p:sp>
    </p:spTree>
    <p:extLst>
      <p:ext uri="{BB962C8B-B14F-4D97-AF65-F5344CB8AC3E}">
        <p14:creationId xmlns:p14="http://schemas.microsoft.com/office/powerpoint/2010/main" val="23554875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7. Unions</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93800"/>
            <a:ext cx="8839200" cy="4958465"/>
          </a:xfrm>
        </p:spPr>
        <p:txBody>
          <a:bodyPr>
            <a:normAutofit fontScale="92500" lnSpcReduction="20000"/>
          </a:bodyPr>
          <a:lstStyle/>
          <a:p>
            <a:r>
              <a:rPr lang="en-US" dirty="0">
                <a:latin typeface="PermianSlabSerifTypeface" panose="02000000000000000000" pitchFamily="50" charset="0"/>
              </a:rPr>
              <a:t>The contractor will use good faith efforts to obtain the cooperation of such unions to increase opportunities for minorities and females. </a:t>
            </a:r>
          </a:p>
          <a:p>
            <a:pPr marL="0" indent="0">
              <a:buNone/>
            </a:pPr>
            <a:endParaRPr lang="en-US" dirty="0">
              <a:latin typeface="PermianSlabSerifTypeface" panose="02000000000000000000" pitchFamily="50" charset="0"/>
            </a:endParaRPr>
          </a:p>
          <a:p>
            <a:pPr lvl="1">
              <a:buFont typeface="PermianSlabSerifTypeface" panose="02000000000000000000" pitchFamily="50" charset="0"/>
              <a:buChar char="—"/>
            </a:pPr>
            <a:r>
              <a:rPr lang="en-US" sz="2200" dirty="0">
                <a:latin typeface="PermianSlabSerifTypeface" panose="02000000000000000000" pitchFamily="50" charset="0"/>
              </a:rPr>
              <a:t>Establish joint training programs;</a:t>
            </a:r>
          </a:p>
          <a:p>
            <a:pPr lvl="1">
              <a:buFont typeface="PermianSlabSerifTypeface" panose="02000000000000000000" pitchFamily="50" charset="0"/>
              <a:buChar char="—"/>
            </a:pPr>
            <a:endParaRPr lang="en-US" sz="2200" dirty="0">
              <a:latin typeface="PermianSlabSerifTypeface" panose="02000000000000000000" pitchFamily="50" charset="0"/>
            </a:endParaRPr>
          </a:p>
          <a:p>
            <a:pPr lvl="1">
              <a:buFont typeface="PermianSlabSerifTypeface" panose="02000000000000000000" pitchFamily="50" charset="0"/>
              <a:buChar char="—"/>
            </a:pPr>
            <a:r>
              <a:rPr lang="en-US" sz="2200" dirty="0">
                <a:latin typeface="PermianSlabSerifTypeface" panose="02000000000000000000" pitchFamily="50" charset="0"/>
              </a:rPr>
              <a:t>Incorporate EEO clause into union agreements;</a:t>
            </a:r>
          </a:p>
          <a:p>
            <a:pPr lvl="1">
              <a:buFont typeface="PermianSlabSerifTypeface" panose="02000000000000000000" pitchFamily="50" charset="0"/>
              <a:buChar char="—"/>
            </a:pPr>
            <a:endParaRPr lang="en-US" sz="2200" dirty="0">
              <a:latin typeface="PermianSlabSerifTypeface" panose="02000000000000000000" pitchFamily="50" charset="0"/>
            </a:endParaRPr>
          </a:p>
          <a:p>
            <a:pPr lvl="1">
              <a:buFont typeface="PermianSlabSerifTypeface" panose="02000000000000000000" pitchFamily="50" charset="0"/>
              <a:buChar char="—"/>
            </a:pPr>
            <a:r>
              <a:rPr lang="en-US" sz="2200" dirty="0">
                <a:latin typeface="PermianSlabSerifTypeface" panose="02000000000000000000" pitchFamily="50" charset="0"/>
              </a:rPr>
              <a:t>Obtain union referral practices/policies; and</a:t>
            </a:r>
          </a:p>
          <a:p>
            <a:pPr lvl="1">
              <a:buFont typeface="PermianSlabSerifTypeface" panose="02000000000000000000" pitchFamily="50" charset="0"/>
              <a:buChar char="—"/>
            </a:pPr>
            <a:endParaRPr lang="en-US" sz="2200" dirty="0">
              <a:latin typeface="PermianSlabSerifTypeface" panose="02000000000000000000" pitchFamily="50" charset="0"/>
            </a:endParaRPr>
          </a:p>
          <a:p>
            <a:pPr lvl="1">
              <a:lnSpc>
                <a:spcPct val="120000"/>
              </a:lnSpc>
              <a:buFont typeface="PermianSlabSerifTypeface" panose="02000000000000000000" pitchFamily="50" charset="0"/>
              <a:buChar char="—"/>
            </a:pPr>
            <a:r>
              <a:rPr lang="en-US" sz="2200" dirty="0">
                <a:latin typeface="PermianSlabSerifTypeface" panose="02000000000000000000" pitchFamily="50" charset="0"/>
              </a:rPr>
              <a:t>Where union is unable to provide a reasonable flow of minority and female applicants, take independent recruitment efforts to fill employment vacancies without regard to race, color, religion, sex, sexual orientation, gender identity, national origin, age, or disability; making full efforts to obtain qualified and/or qualifiable minorities and females.</a:t>
            </a:r>
          </a:p>
        </p:txBody>
      </p:sp>
    </p:spTree>
    <p:extLst>
      <p:ext uri="{BB962C8B-B14F-4D97-AF65-F5344CB8AC3E}">
        <p14:creationId xmlns:p14="http://schemas.microsoft.com/office/powerpoint/2010/main" val="21154514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6FD6A-E623-DD9A-4B9B-70F41E4D2926}"/>
              </a:ext>
            </a:extLst>
          </p:cNvPr>
          <p:cNvSpPr>
            <a:spLocks noGrp="1"/>
          </p:cNvSpPr>
          <p:nvPr>
            <p:ph type="title"/>
          </p:nvPr>
        </p:nvSpPr>
        <p:spPr/>
        <p:txBody>
          <a:bodyPr/>
          <a:lstStyle/>
          <a:p>
            <a:pPr algn="ctr"/>
            <a:r>
              <a:rPr lang="en-US" sz="3000" dirty="0"/>
              <a:t>8. Reasonable Accommodation for Applicants/Employees with Disabilities</a:t>
            </a:r>
          </a:p>
        </p:txBody>
      </p:sp>
      <p:sp>
        <p:nvSpPr>
          <p:cNvPr id="3" name="Content Placeholder 2">
            <a:extLst>
              <a:ext uri="{FF2B5EF4-FFF2-40B4-BE49-F238E27FC236}">
                <a16:creationId xmlns:a16="http://schemas.microsoft.com/office/drawing/2014/main" id="{6DCAA622-0F68-FE56-7517-F814EB5C54AB}"/>
              </a:ext>
            </a:extLst>
          </p:cNvPr>
          <p:cNvSpPr>
            <a:spLocks noGrp="1"/>
          </p:cNvSpPr>
          <p:nvPr>
            <p:ph idx="1"/>
          </p:nvPr>
        </p:nvSpPr>
        <p:spPr>
          <a:xfrm>
            <a:off x="236989" y="1295400"/>
            <a:ext cx="8763000" cy="4958465"/>
          </a:xfrm>
        </p:spPr>
        <p:txBody>
          <a:bodyPr/>
          <a:lstStyle/>
          <a:p>
            <a:r>
              <a:rPr lang="en-US" dirty="0">
                <a:latin typeface="PermianSlabSerifTypeface" panose="02000000000000000000" pitchFamily="50" charset="0"/>
              </a:rPr>
              <a:t>The contractor must be familiar with the requirements for and comply with the Americans with Disabilities Act and all rules and regulations established thereunder. </a:t>
            </a:r>
          </a:p>
          <a:p>
            <a:endParaRPr lang="en-US" dirty="0">
              <a:latin typeface="PermianSlabSerifTypeface" panose="02000000000000000000" pitchFamily="50" charset="0"/>
            </a:endParaRPr>
          </a:p>
          <a:p>
            <a:r>
              <a:rPr lang="en-US" dirty="0">
                <a:latin typeface="PermianSlabSerifTypeface" panose="02000000000000000000" pitchFamily="50" charset="0"/>
              </a:rPr>
              <a:t>Employers must provide reasonable accommodation in all employment activities unless to do so would cause an undue hardship.</a:t>
            </a:r>
          </a:p>
        </p:txBody>
      </p:sp>
    </p:spTree>
    <p:extLst>
      <p:ext uri="{BB962C8B-B14F-4D97-AF65-F5344CB8AC3E}">
        <p14:creationId xmlns:p14="http://schemas.microsoft.com/office/powerpoint/2010/main" val="11894425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9. Subcontractors and Suppliers </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93800"/>
            <a:ext cx="8839200" cy="4958465"/>
          </a:xfrm>
        </p:spPr>
        <p:txBody>
          <a:bodyPr>
            <a:normAutofit/>
          </a:bodyPr>
          <a:lstStyle/>
          <a:p>
            <a:r>
              <a:rPr lang="en-US" sz="2200" dirty="0">
                <a:latin typeface="PermianSlabSerifTypeface" panose="02000000000000000000" pitchFamily="50" charset="0"/>
              </a:rPr>
              <a:t>The contractor shall not discriminate on the grounds of race, color, religion, sex, sexual orientation, gender identity, national origin, age, or disability in the selection and retention of subcontractors, including procurement of materials and leases of equipment.</a:t>
            </a:r>
          </a:p>
          <a:p>
            <a:pPr marL="0" indent="0">
              <a:buNone/>
            </a:pPr>
            <a:endParaRPr lang="en-US" sz="2200" dirty="0">
              <a:latin typeface="PermianSlabSerifTypeface" panose="02000000000000000000" pitchFamily="50" charset="0"/>
            </a:endParaRPr>
          </a:p>
          <a:p>
            <a:pPr lvl="1">
              <a:buFont typeface="PermianSlabSerifTypeface" panose="02000000000000000000" pitchFamily="50" charset="0"/>
              <a:buChar char="—"/>
            </a:pPr>
            <a:r>
              <a:rPr lang="en-US" dirty="0">
                <a:latin typeface="PermianSlabSerifTypeface" panose="02000000000000000000" pitchFamily="50" charset="0"/>
              </a:rPr>
              <a:t>Subcontractors/suppliers will be notified of EEO obligations under contract.</a:t>
            </a:r>
          </a:p>
          <a:p>
            <a:pPr lvl="1">
              <a:buFont typeface="PermianSlabSerifTypeface" panose="02000000000000000000" pitchFamily="50" charset="0"/>
              <a:buChar char="—"/>
            </a:pPr>
            <a:endParaRPr lang="en-US" dirty="0">
              <a:latin typeface="PermianSlabSerifTypeface" panose="02000000000000000000" pitchFamily="50" charset="0"/>
            </a:endParaRPr>
          </a:p>
          <a:p>
            <a:pPr lvl="1">
              <a:buFont typeface="PermianSlabSerifTypeface" panose="02000000000000000000" pitchFamily="50" charset="0"/>
              <a:buChar char="—"/>
            </a:pPr>
            <a:r>
              <a:rPr lang="en-US" dirty="0">
                <a:latin typeface="PermianSlabSerifTypeface" panose="02000000000000000000" pitchFamily="50" charset="0"/>
              </a:rPr>
              <a:t>Contractor will use good faith efforts to ensure subcontractor compliance with EEO obligations.</a:t>
            </a:r>
          </a:p>
          <a:p>
            <a:pPr lvl="1">
              <a:buFont typeface="PermianSlabSerifTypeface" panose="02000000000000000000" pitchFamily="50" charset="0"/>
              <a:buChar char="—"/>
            </a:pPr>
            <a:endParaRPr lang="en-US" dirty="0">
              <a:latin typeface="PermianSlabSerifTypeface" panose="02000000000000000000" pitchFamily="50" charset="0"/>
            </a:endParaRPr>
          </a:p>
          <a:p>
            <a:pPr lvl="1">
              <a:buFont typeface="PermianSlabSerifTypeface" panose="02000000000000000000" pitchFamily="50" charset="0"/>
              <a:buChar char="—"/>
            </a:pPr>
            <a:r>
              <a:rPr lang="en-US" dirty="0">
                <a:latin typeface="PermianSlabSerifTypeface" panose="02000000000000000000" pitchFamily="50" charset="0"/>
              </a:rPr>
              <a:t>Reminder: DBE’s will have equal opportunity to compete.</a:t>
            </a:r>
          </a:p>
        </p:txBody>
      </p:sp>
    </p:spTree>
    <p:extLst>
      <p:ext uri="{BB962C8B-B14F-4D97-AF65-F5344CB8AC3E}">
        <p14:creationId xmlns:p14="http://schemas.microsoft.com/office/powerpoint/2010/main" val="31923103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71CC1-4080-F12E-91F0-7F2F5C4C91EA}"/>
              </a:ext>
            </a:extLst>
          </p:cNvPr>
          <p:cNvSpPr>
            <a:spLocks noGrp="1"/>
          </p:cNvSpPr>
          <p:nvPr>
            <p:ph type="title"/>
          </p:nvPr>
        </p:nvSpPr>
        <p:spPr/>
        <p:txBody>
          <a:bodyPr/>
          <a:lstStyle/>
          <a:p>
            <a:pPr algn="ctr"/>
            <a:r>
              <a:rPr lang="en-US" dirty="0"/>
              <a:t>10. Assurances Required</a:t>
            </a:r>
          </a:p>
        </p:txBody>
      </p:sp>
      <p:sp>
        <p:nvSpPr>
          <p:cNvPr id="3" name="Content Placeholder 2">
            <a:extLst>
              <a:ext uri="{FF2B5EF4-FFF2-40B4-BE49-F238E27FC236}">
                <a16:creationId xmlns:a16="http://schemas.microsoft.com/office/drawing/2014/main" id="{8CB0DBD5-201B-156E-217F-3F46726417E6}"/>
              </a:ext>
            </a:extLst>
          </p:cNvPr>
          <p:cNvSpPr>
            <a:spLocks noGrp="1"/>
          </p:cNvSpPr>
          <p:nvPr>
            <p:ph idx="1"/>
          </p:nvPr>
        </p:nvSpPr>
        <p:spPr>
          <a:xfrm>
            <a:off x="228600" y="1143000"/>
            <a:ext cx="8763000" cy="4958465"/>
          </a:xfrm>
        </p:spPr>
        <p:txBody>
          <a:bodyPr>
            <a:noAutofit/>
          </a:bodyPr>
          <a:lstStyle/>
          <a:p>
            <a:r>
              <a:rPr lang="en-US" sz="1800" dirty="0">
                <a:latin typeface="PermianSlabSerifTypeface" panose="02000000000000000000" pitchFamily="50" charset="0"/>
              </a:rPr>
              <a:t>The contractor, subrecipient or subcontractor shall not discriminate on the basis of race, color, national origin, or sex in the performance of this contract. </a:t>
            </a:r>
          </a:p>
          <a:p>
            <a:pPr marL="0" indent="0">
              <a:buNone/>
            </a:pPr>
            <a:endParaRPr lang="en-US" sz="1900" dirty="0">
              <a:latin typeface="PermianSlabSerifTypeface" panose="02000000000000000000" pitchFamily="50" charset="0"/>
            </a:endParaRPr>
          </a:p>
          <a:p>
            <a:r>
              <a:rPr lang="en-US" sz="1800" dirty="0">
                <a:latin typeface="PermianSlabSerifTypeface" panose="02000000000000000000" pitchFamily="50" charset="0"/>
              </a:rPr>
              <a:t>The contractor shall carry out applicable requirements of 49 CFR part 26 in the award and administration of DOT-assisted contracts. Failure by the contractor to carry out these requirements is a material breach of this contract, which may result in the termination of this contract or such other remedy as the recipient deems appropriate, which may include, but is not limited to:</a:t>
            </a:r>
          </a:p>
          <a:p>
            <a:pPr marL="400050" lvl="1" indent="0">
              <a:buNone/>
            </a:pPr>
            <a:r>
              <a:rPr lang="en-US" sz="1600" dirty="0">
                <a:latin typeface="PermianSlabSerifTypeface" panose="02000000000000000000" pitchFamily="50" charset="0"/>
              </a:rPr>
              <a:t>(1) Withholding monthly progress payments;</a:t>
            </a:r>
          </a:p>
          <a:p>
            <a:pPr marL="400050" lvl="1" indent="0">
              <a:buNone/>
            </a:pPr>
            <a:r>
              <a:rPr lang="en-US" sz="1600" dirty="0">
                <a:latin typeface="PermianSlabSerifTypeface" panose="02000000000000000000" pitchFamily="50" charset="0"/>
              </a:rPr>
              <a:t>(2) Assessing sanctions;</a:t>
            </a:r>
          </a:p>
          <a:p>
            <a:pPr marL="400050" lvl="1" indent="0">
              <a:buNone/>
            </a:pPr>
            <a:r>
              <a:rPr lang="en-US" sz="1600" dirty="0">
                <a:latin typeface="PermianSlabSerifTypeface" panose="02000000000000000000" pitchFamily="50" charset="0"/>
              </a:rPr>
              <a:t>(3) Liquidated damages; and/or</a:t>
            </a:r>
          </a:p>
          <a:p>
            <a:pPr marL="400050" lvl="1" indent="0">
              <a:buNone/>
            </a:pPr>
            <a:r>
              <a:rPr lang="en-US" sz="1600" dirty="0">
                <a:latin typeface="PermianSlabSerifTypeface" panose="02000000000000000000" pitchFamily="50" charset="0"/>
              </a:rPr>
              <a:t>(4) Disqualifying the contractor from future bidding as non-responsible.</a:t>
            </a:r>
          </a:p>
          <a:p>
            <a:endParaRPr lang="en-US" sz="1600" dirty="0">
              <a:latin typeface="PermianSlabSerifTypeface" panose="02000000000000000000" pitchFamily="50" charset="0"/>
            </a:endParaRPr>
          </a:p>
          <a:p>
            <a:r>
              <a:rPr lang="en-US" sz="1800" dirty="0">
                <a:latin typeface="PermianSlabSerifTypeface" panose="02000000000000000000" pitchFamily="50" charset="0"/>
              </a:rPr>
              <a:t>The Title VI and nondiscrimination provisions of U.S. DOT Order 1050.2A at Appendixes A and E are incorporated by reference. 49 CFR Part 21.</a:t>
            </a:r>
          </a:p>
        </p:txBody>
      </p:sp>
    </p:spTree>
    <p:extLst>
      <p:ext uri="{BB962C8B-B14F-4D97-AF65-F5344CB8AC3E}">
        <p14:creationId xmlns:p14="http://schemas.microsoft.com/office/powerpoint/2010/main" val="14823493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11. Records and Reports</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93800"/>
            <a:ext cx="8839200" cy="4958465"/>
          </a:xfrm>
        </p:spPr>
        <p:txBody>
          <a:bodyPr>
            <a:normAutofit lnSpcReduction="10000"/>
          </a:bodyPr>
          <a:lstStyle/>
          <a:p>
            <a:r>
              <a:rPr lang="en-US" sz="2000" dirty="0">
                <a:latin typeface="PermianSlabSerifTypeface" panose="02000000000000000000" pitchFamily="50" charset="0"/>
              </a:rPr>
              <a:t>The contractor shall keep such records as necessary to document compliance with EEO requirements.</a:t>
            </a:r>
          </a:p>
          <a:p>
            <a:pPr lvl="1"/>
            <a:r>
              <a:rPr lang="en-US" sz="1800" dirty="0">
                <a:latin typeface="PermianSlabSerifTypeface" panose="02000000000000000000" pitchFamily="50" charset="0"/>
              </a:rPr>
              <a:t>Retained 3 years following the date of the final payment to the contractor for all contract work and be available for inspection.</a:t>
            </a:r>
          </a:p>
          <a:p>
            <a:pPr lvl="1"/>
            <a:r>
              <a:rPr lang="en-US" sz="1800" dirty="0">
                <a:latin typeface="PermianSlabSerifTypeface" panose="02000000000000000000" pitchFamily="50" charset="0"/>
              </a:rPr>
              <a:t>If being reviewed or involved in corrective action, the records will be kept until review/action is completed.</a:t>
            </a:r>
          </a:p>
          <a:p>
            <a:pPr marL="0" indent="0">
              <a:buNone/>
            </a:pPr>
            <a:endParaRPr lang="en-US" sz="1800" dirty="0">
              <a:latin typeface="PermianSlabSerifTypeface" panose="02000000000000000000" pitchFamily="50" charset="0"/>
            </a:endParaRPr>
          </a:p>
          <a:p>
            <a:r>
              <a:rPr lang="en-US" sz="2000" dirty="0">
                <a:latin typeface="PermianSlabSerifTypeface" panose="02000000000000000000" pitchFamily="50" charset="0"/>
              </a:rPr>
              <a:t>Shall document: </a:t>
            </a:r>
          </a:p>
          <a:p>
            <a:pPr lvl="1">
              <a:buFont typeface="PermianSlabSerifTypeface" panose="02000000000000000000" pitchFamily="50" charset="0"/>
              <a:buChar char="—"/>
            </a:pPr>
            <a:r>
              <a:rPr lang="en-US" sz="1800" dirty="0">
                <a:latin typeface="PermianSlabSerifTypeface" panose="02000000000000000000" pitchFamily="50" charset="0"/>
              </a:rPr>
              <a:t># and work hours of minority and non-minority group members and females employed in each work classification on the project.</a:t>
            </a:r>
          </a:p>
          <a:p>
            <a:pPr lvl="1">
              <a:buFont typeface="PermianSlabSerifTypeface" panose="02000000000000000000" pitchFamily="50" charset="0"/>
              <a:buChar char="—"/>
            </a:pPr>
            <a:r>
              <a:rPr lang="en-US" sz="1800" dirty="0">
                <a:latin typeface="PermianSlabSerifTypeface" panose="02000000000000000000" pitchFamily="50" charset="0"/>
              </a:rPr>
              <a:t>Progress/efforts made in cooperation with unions (if applicable).</a:t>
            </a:r>
          </a:p>
          <a:p>
            <a:pPr lvl="1">
              <a:buFont typeface="PermianSlabSerifTypeface" panose="02000000000000000000" pitchFamily="50" charset="0"/>
              <a:buChar char="—"/>
            </a:pPr>
            <a:r>
              <a:rPr lang="en-US" sz="1800" dirty="0">
                <a:latin typeface="PermianSlabSerifTypeface" panose="02000000000000000000" pitchFamily="50" charset="0"/>
              </a:rPr>
              <a:t>Progress/efforts made in locating, hiring, training, qualifying, and upgrading minority/female employees.</a:t>
            </a:r>
          </a:p>
          <a:p>
            <a:pPr lvl="1">
              <a:buFont typeface="PermianSlabSerifTypeface" panose="02000000000000000000" pitchFamily="50" charset="0"/>
              <a:buChar char="—"/>
            </a:pPr>
            <a:r>
              <a:rPr lang="en-US" sz="1800" dirty="0">
                <a:latin typeface="PermianSlabSerifTypeface" panose="02000000000000000000" pitchFamily="50" charset="0"/>
              </a:rPr>
              <a:t>The progress/efforts being made in securing the service of DBE subcontractors or subcontractors with meaningful minority and female representation among their employees.</a:t>
            </a:r>
          </a:p>
        </p:txBody>
      </p:sp>
    </p:spTree>
    <p:extLst>
      <p:ext uri="{BB962C8B-B14F-4D97-AF65-F5344CB8AC3E}">
        <p14:creationId xmlns:p14="http://schemas.microsoft.com/office/powerpoint/2010/main" val="40004450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Form FHWA 1391</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39817" y="1219200"/>
            <a:ext cx="8839200" cy="4958465"/>
          </a:xfrm>
        </p:spPr>
        <p:txBody>
          <a:bodyPr>
            <a:normAutofit lnSpcReduction="10000"/>
          </a:bodyPr>
          <a:lstStyle/>
          <a:p>
            <a:r>
              <a:rPr lang="en-US" sz="1800" dirty="0">
                <a:latin typeface="PermianSlabSerifTypeface" panose="02000000000000000000" pitchFamily="50" charset="0"/>
              </a:rPr>
              <a:t>Contractor and subcontractor must submit an annual report to TDOT each July for the duration of the project indicating the number of minority, women, and non-minority group employees currently engaged in each work classification required by the contract work. </a:t>
            </a:r>
          </a:p>
          <a:p>
            <a:pPr marL="0" indent="0">
              <a:buNone/>
            </a:pPr>
            <a:endParaRPr lang="en-US" sz="1800" dirty="0">
              <a:latin typeface="PermianSlabSerifTypeface" panose="02000000000000000000" pitchFamily="50" charset="0"/>
            </a:endParaRPr>
          </a:p>
          <a:p>
            <a:pPr lvl="1">
              <a:buFont typeface="PermianSlabSerifTypeface" panose="02000000000000000000" pitchFamily="50" charset="0"/>
              <a:buChar char="—"/>
            </a:pPr>
            <a:r>
              <a:rPr lang="en-US" sz="1600" dirty="0">
                <a:latin typeface="PermianSlabSerifTypeface" panose="02000000000000000000" pitchFamily="50" charset="0"/>
              </a:rPr>
              <a:t>Form FHWA-1391 with staffing data representing the project work force on board in all or any part of the last payroll period preceding the end of July. </a:t>
            </a:r>
          </a:p>
          <a:p>
            <a:pPr lvl="1">
              <a:buFont typeface="PermianSlabSerifTypeface" panose="02000000000000000000" pitchFamily="50" charset="0"/>
              <a:buChar char="—"/>
            </a:pPr>
            <a:endParaRPr lang="en-US" sz="1600" dirty="0">
              <a:latin typeface="PermianSlabSerifTypeface" panose="02000000000000000000" pitchFamily="50" charset="0"/>
            </a:endParaRPr>
          </a:p>
          <a:p>
            <a:pPr lvl="1">
              <a:buFont typeface="PermianSlabSerifTypeface" panose="02000000000000000000" pitchFamily="50" charset="0"/>
              <a:buChar char="—"/>
            </a:pPr>
            <a:r>
              <a:rPr lang="en-US" sz="1600" dirty="0">
                <a:latin typeface="PermianSlabSerifTypeface" panose="02000000000000000000" pitchFamily="50" charset="0"/>
              </a:rPr>
              <a:t>Forms and instructions for FHWA-1391 are provided on the EEO AA Program website.</a:t>
            </a:r>
          </a:p>
          <a:p>
            <a:pPr lvl="1">
              <a:buFont typeface="PermianSlabSerifTypeface" panose="02000000000000000000" pitchFamily="50" charset="0"/>
              <a:buChar char="—"/>
            </a:pPr>
            <a:endParaRPr lang="en-US" sz="1600" dirty="0">
              <a:latin typeface="PermianSlabSerifTypeface" panose="02000000000000000000" pitchFamily="50" charset="0"/>
            </a:endParaRPr>
          </a:p>
          <a:p>
            <a:pPr lvl="1">
              <a:buFont typeface="PermianSlabSerifTypeface" panose="02000000000000000000" pitchFamily="50" charset="0"/>
              <a:buChar char="—"/>
            </a:pPr>
            <a:r>
              <a:rPr lang="en-US" sz="1600" dirty="0">
                <a:latin typeface="PermianSlabSerifTypeface" panose="02000000000000000000" pitchFamily="50" charset="0"/>
              </a:rPr>
              <a:t>If contract includes Training Special Provisions, contractor will collect and report training data.</a:t>
            </a:r>
          </a:p>
          <a:p>
            <a:pPr lvl="1">
              <a:buFont typeface="PermianSlabSerifTypeface" panose="02000000000000000000" pitchFamily="50" charset="0"/>
              <a:buChar char="—"/>
            </a:pPr>
            <a:endParaRPr lang="en-US" sz="1600" dirty="0">
              <a:latin typeface="PermianSlabSerifTypeface" panose="02000000000000000000" pitchFamily="50" charset="0"/>
            </a:endParaRPr>
          </a:p>
          <a:p>
            <a:pPr lvl="1">
              <a:buFont typeface="PermianSlabSerifTypeface" panose="02000000000000000000" pitchFamily="50" charset="0"/>
              <a:buChar char="—"/>
            </a:pPr>
            <a:r>
              <a:rPr lang="en-US" sz="1600" dirty="0">
                <a:latin typeface="PermianSlabSerifTypeface" panose="02000000000000000000" pitchFamily="50" charset="0"/>
              </a:rPr>
              <a:t>Form FHWA-1391 will be requested/submitted for all open contracts.</a:t>
            </a:r>
          </a:p>
          <a:p>
            <a:pPr lvl="1">
              <a:buFont typeface="PermianSlabSerifTypeface" panose="02000000000000000000" pitchFamily="50" charset="0"/>
              <a:buChar char="—"/>
            </a:pPr>
            <a:endParaRPr lang="en-US" sz="1600" dirty="0">
              <a:latin typeface="PermianSlabSerifTypeface" panose="02000000000000000000" pitchFamily="50" charset="0"/>
            </a:endParaRPr>
          </a:p>
          <a:p>
            <a:pPr lvl="1">
              <a:buFont typeface="PermianSlabSerifTypeface" panose="02000000000000000000" pitchFamily="50" charset="0"/>
              <a:buChar char="—"/>
            </a:pPr>
            <a:r>
              <a:rPr lang="en-US" sz="1600" dirty="0">
                <a:latin typeface="PermianSlabSerifTypeface" panose="02000000000000000000" pitchFamily="50" charset="0"/>
              </a:rPr>
              <a:t>Form FHWA-1391 can be requested/submitted during Contract Compliance Reviews.</a:t>
            </a:r>
          </a:p>
          <a:p>
            <a:pPr marL="0" indent="0">
              <a:buNone/>
            </a:pPr>
            <a:endParaRPr lang="en-US" dirty="0"/>
          </a:p>
        </p:txBody>
      </p:sp>
    </p:spTree>
    <p:extLst>
      <p:ext uri="{BB962C8B-B14F-4D97-AF65-F5344CB8AC3E}">
        <p14:creationId xmlns:p14="http://schemas.microsoft.com/office/powerpoint/2010/main" val="16127189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Non-Segregated Facilities</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219200"/>
            <a:ext cx="8839200" cy="4958465"/>
          </a:xfrm>
        </p:spPr>
        <p:txBody>
          <a:bodyPr>
            <a:normAutofit/>
          </a:bodyPr>
          <a:lstStyle/>
          <a:p>
            <a:r>
              <a:rPr lang="en-US" sz="2500" dirty="0">
                <a:latin typeface="PermianSlabSerifTypeface" panose="02000000000000000000" pitchFamily="50" charset="0"/>
              </a:rPr>
              <a:t>Provision is applicable to all Federal-aid construction contracts and to all related construction </a:t>
            </a:r>
            <a:r>
              <a:rPr lang="en-US" dirty="0">
                <a:latin typeface="PermianSlabSerifTypeface" panose="02000000000000000000" pitchFamily="50" charset="0"/>
              </a:rPr>
              <a:t>subcontracts of more than $10,000. </a:t>
            </a:r>
          </a:p>
          <a:p>
            <a:endParaRPr lang="en-US" dirty="0">
              <a:latin typeface="PermianSlabSerifTypeface" panose="02000000000000000000" pitchFamily="50" charset="0"/>
            </a:endParaRPr>
          </a:p>
          <a:p>
            <a:r>
              <a:rPr lang="en-US" dirty="0">
                <a:latin typeface="PermianSlabSerifTypeface" panose="02000000000000000000" pitchFamily="50" charset="0"/>
              </a:rPr>
              <a:t>The contractor ensures that its employees are not assigned to perform their services at any location under the contractor's control where the facilities are segregated.</a:t>
            </a:r>
          </a:p>
          <a:p>
            <a:endParaRPr lang="en-US" dirty="0">
              <a:latin typeface="PermianSlabSerifTypeface" panose="02000000000000000000" pitchFamily="50" charset="0"/>
            </a:endParaRPr>
          </a:p>
          <a:p>
            <a:r>
              <a:rPr lang="en-US" dirty="0">
                <a:latin typeface="PermianSlabSerifTypeface" panose="02000000000000000000" pitchFamily="50" charset="0"/>
              </a:rPr>
              <a:t>The contractor also agrees that this requirement is included in every subcontract and purchase order.</a:t>
            </a:r>
          </a:p>
          <a:p>
            <a:endParaRPr lang="en-US" dirty="0">
              <a:latin typeface="PermianSlabSerifTypeface" panose="02000000000000000000" pitchFamily="50" charset="0"/>
            </a:endParaRPr>
          </a:p>
        </p:txBody>
      </p:sp>
    </p:spTree>
    <p:extLst>
      <p:ext uri="{BB962C8B-B14F-4D97-AF65-F5344CB8AC3E}">
        <p14:creationId xmlns:p14="http://schemas.microsoft.com/office/powerpoint/2010/main" val="41757939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BFADC-152D-A5A3-D7A6-3C672126D86E}"/>
              </a:ext>
            </a:extLst>
          </p:cNvPr>
          <p:cNvSpPr>
            <a:spLocks noGrp="1"/>
          </p:cNvSpPr>
          <p:nvPr>
            <p:ph type="title"/>
          </p:nvPr>
        </p:nvSpPr>
        <p:spPr/>
        <p:txBody>
          <a:bodyPr/>
          <a:lstStyle/>
          <a:p>
            <a:pPr algn="ctr"/>
            <a:r>
              <a:rPr lang="en-US" dirty="0"/>
              <a:t>Noncompliance with OJT Goals</a:t>
            </a:r>
          </a:p>
        </p:txBody>
      </p:sp>
      <p:sp>
        <p:nvSpPr>
          <p:cNvPr id="3" name="Content Placeholder 2">
            <a:extLst>
              <a:ext uri="{FF2B5EF4-FFF2-40B4-BE49-F238E27FC236}">
                <a16:creationId xmlns:a16="http://schemas.microsoft.com/office/drawing/2014/main" id="{319EAC4B-72A8-E3B5-4254-ED641707A478}"/>
              </a:ext>
            </a:extLst>
          </p:cNvPr>
          <p:cNvSpPr>
            <a:spLocks noGrp="1"/>
          </p:cNvSpPr>
          <p:nvPr>
            <p:ph idx="1"/>
          </p:nvPr>
        </p:nvSpPr>
        <p:spPr/>
        <p:txBody>
          <a:bodyPr>
            <a:normAutofit/>
          </a:bodyPr>
          <a:lstStyle/>
          <a:p>
            <a:r>
              <a:rPr lang="en-US" dirty="0">
                <a:latin typeface="PermianSlabSerifTypeface" panose="02000000000000000000" pitchFamily="50" charset="0"/>
              </a:rPr>
              <a:t>When a Contractor/Subcontractor becomes aware that an OJT goal may not be met, immediate contact must be made to  the Equal Employment Opportunity/ Affirmative Action Program Staff for assistance.</a:t>
            </a:r>
          </a:p>
          <a:p>
            <a:endParaRPr lang="en-US" dirty="0">
              <a:latin typeface="PermianSlabSerifTypeface" panose="02000000000000000000" pitchFamily="50" charset="0"/>
            </a:endParaRPr>
          </a:p>
          <a:p>
            <a:r>
              <a:rPr lang="en-US" dirty="0">
                <a:latin typeface="PermianSlabSerifTypeface" panose="02000000000000000000" pitchFamily="50" charset="0"/>
              </a:rPr>
              <a:t>If a Contractor/Subcontractor is found to be in noncompliance, they may be required to appear before a Good Faith Efforts Committee. </a:t>
            </a:r>
          </a:p>
          <a:p>
            <a:endParaRPr lang="en-US" dirty="0">
              <a:latin typeface="PermianSlabSerifTypeface" panose="02000000000000000000" pitchFamily="50" charset="0"/>
            </a:endParaRPr>
          </a:p>
          <a:p>
            <a:r>
              <a:rPr lang="en-US" dirty="0">
                <a:latin typeface="PermianSlabSerifTypeface" panose="02000000000000000000" pitchFamily="50" charset="0"/>
              </a:rPr>
              <a:t>Sanctions may be imposed if the Contractor/ Subcontractor does not complete the training hours.</a:t>
            </a:r>
          </a:p>
          <a:p>
            <a:endParaRPr lang="en-US" dirty="0"/>
          </a:p>
        </p:txBody>
      </p:sp>
    </p:spTree>
    <p:extLst>
      <p:ext uri="{BB962C8B-B14F-4D97-AF65-F5344CB8AC3E}">
        <p14:creationId xmlns:p14="http://schemas.microsoft.com/office/powerpoint/2010/main" val="329560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r>
              <a:rPr lang="en-US" dirty="0"/>
              <a:t>Training Objective</a:t>
            </a: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67780" y="1305367"/>
            <a:ext cx="8763000" cy="4247265"/>
          </a:xfrm>
        </p:spPr>
        <p:txBody>
          <a:bodyPr/>
          <a:lstStyle/>
          <a:p>
            <a:pPr marL="0" indent="0">
              <a:lnSpc>
                <a:spcPct val="150000"/>
              </a:lnSpc>
              <a:buNone/>
            </a:pPr>
            <a:r>
              <a:rPr lang="en-US" dirty="0">
                <a:latin typeface="PermianSlabSerifTypeface" panose="02000000000000000000" pitchFamily="50" charset="0"/>
              </a:rPr>
              <a:t>To identify the authorities, procedures and guidance for ensuring contractor’s EEO/AA compliance with Federal requirements in employment on Federal-Aid Highway Construction Projects.</a:t>
            </a:r>
          </a:p>
          <a:p>
            <a:endParaRPr lang="en-US" dirty="0"/>
          </a:p>
        </p:txBody>
      </p:sp>
    </p:spTree>
    <p:extLst>
      <p:ext uri="{BB962C8B-B14F-4D97-AF65-F5344CB8AC3E}">
        <p14:creationId xmlns:p14="http://schemas.microsoft.com/office/powerpoint/2010/main" val="3447625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a:xfrm>
            <a:off x="166777" y="0"/>
            <a:ext cx="8839200" cy="705735"/>
          </a:xfrm>
        </p:spPr>
        <p:txBody>
          <a:bodyPr/>
          <a:lstStyle/>
          <a:p>
            <a:pPr algn="ctr"/>
            <a:br>
              <a:rPr lang="en-US" dirty="0"/>
            </a:br>
            <a:br>
              <a:rPr lang="en-US" dirty="0"/>
            </a:br>
            <a:br>
              <a:rPr lang="en-US" dirty="0"/>
            </a:br>
            <a:br>
              <a:rPr lang="en-US" dirty="0"/>
            </a:br>
            <a:br>
              <a:rPr lang="en-US" dirty="0"/>
            </a:br>
            <a:br>
              <a:rPr lang="en-US" dirty="0"/>
            </a:br>
            <a:br>
              <a:rPr lang="en-US" dirty="0"/>
            </a:br>
            <a:br>
              <a:rPr lang="en-US" dirty="0"/>
            </a:br>
            <a:r>
              <a:rPr lang="en-US" sz="2800" dirty="0"/>
              <a:t>Per Section 22(a) of the Federal-Aid Highway </a:t>
            </a:r>
            <a:br>
              <a:rPr lang="en-US" sz="2800" dirty="0"/>
            </a:br>
            <a:r>
              <a:rPr lang="en-US" sz="2800" dirty="0"/>
              <a:t>Act of 1968</a:t>
            </a:r>
            <a:br>
              <a:rPr lang="en-US" sz="2800" dirty="0"/>
            </a:b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93800"/>
            <a:ext cx="8839200" cy="4958465"/>
          </a:xfrm>
        </p:spPr>
        <p:txBody>
          <a:bodyPr>
            <a:normAutofit/>
          </a:bodyPr>
          <a:lstStyle/>
          <a:p>
            <a:r>
              <a:rPr lang="en-US" dirty="0">
                <a:latin typeface="PermianSlabSerifTypeface" panose="02000000000000000000" pitchFamily="50" charset="0"/>
              </a:rPr>
              <a:t>TDOT will take the necessary affirmative actions up to and including the imposition of contract sanctions to achieve EEO on Federal-aid projects. </a:t>
            </a:r>
          </a:p>
          <a:p>
            <a:endParaRPr lang="en-US" dirty="0">
              <a:latin typeface="PermianSlabSerifTypeface" panose="02000000000000000000" pitchFamily="50" charset="0"/>
            </a:endParaRPr>
          </a:p>
          <a:p>
            <a:r>
              <a:rPr lang="en-US" dirty="0">
                <a:latin typeface="PermianSlabSerifTypeface" panose="02000000000000000000" pitchFamily="50" charset="0"/>
              </a:rPr>
              <a:t>Notification of any enforcement proceedings will be reported to FHWA.</a:t>
            </a:r>
          </a:p>
          <a:p>
            <a:pPr>
              <a:buFont typeface="Wingdings" panose="05000000000000000000" pitchFamily="2" charset="2"/>
              <a:buChar char="ü"/>
            </a:pPr>
            <a:endParaRPr lang="en-US" dirty="0">
              <a:latin typeface="PermianSlabSerifTypeface" panose="02000000000000000000" pitchFamily="50" charset="0"/>
            </a:endParaRPr>
          </a:p>
          <a:p>
            <a:pPr>
              <a:buFont typeface="Wingdings" panose="05000000000000000000" pitchFamily="2" charset="2"/>
              <a:buChar char="ü"/>
            </a:pPr>
            <a:endParaRPr lang="en-US" dirty="0"/>
          </a:p>
          <a:p>
            <a:pPr marL="0" indent="0">
              <a:buNone/>
            </a:pPr>
            <a:endParaRPr lang="en-US" dirty="0"/>
          </a:p>
        </p:txBody>
      </p:sp>
    </p:spTree>
    <p:extLst>
      <p:ext uri="{BB962C8B-B14F-4D97-AF65-F5344CB8AC3E}">
        <p14:creationId xmlns:p14="http://schemas.microsoft.com/office/powerpoint/2010/main" val="26964113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en-US" dirty="0"/>
              <a:t>Any questions should be addressed to:</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43000"/>
            <a:ext cx="8839200" cy="4958465"/>
          </a:xfrm>
        </p:spPr>
        <p:txBody>
          <a:bodyPr>
            <a:normAutofit/>
          </a:bodyPr>
          <a:lstStyle/>
          <a:p>
            <a:pPr marL="0" indent="0" algn="ctr">
              <a:buNone/>
            </a:pPr>
            <a:endParaRPr lang="en-US" dirty="0"/>
          </a:p>
          <a:p>
            <a:pPr marL="0" indent="0" algn="ctr">
              <a:buNone/>
            </a:pPr>
            <a:r>
              <a:rPr lang="en-US" sz="3600" b="1" dirty="0">
                <a:latin typeface="PermianSlabSerifTypeface" panose="02000000000000000000" pitchFamily="50" charset="0"/>
              </a:rPr>
              <a:t>Civil Rights Division</a:t>
            </a:r>
          </a:p>
          <a:p>
            <a:pPr marL="0" indent="0" algn="ctr">
              <a:buNone/>
            </a:pPr>
            <a:r>
              <a:rPr lang="en-US" dirty="0">
                <a:latin typeface="PermianSlabSerifTypeface" panose="02000000000000000000" pitchFamily="50" charset="0"/>
              </a:rPr>
              <a:t>Equal Employment Opportunity </a:t>
            </a:r>
          </a:p>
          <a:p>
            <a:pPr marL="0" indent="0" algn="ctr">
              <a:buNone/>
            </a:pPr>
            <a:r>
              <a:rPr lang="en-US" dirty="0">
                <a:latin typeface="PermianSlabSerifTypeface" panose="02000000000000000000" pitchFamily="50" charset="0"/>
              </a:rPr>
              <a:t>Affirmative Action Program</a:t>
            </a:r>
          </a:p>
          <a:p>
            <a:pPr marL="0" indent="0" algn="ctr">
              <a:buNone/>
            </a:pPr>
            <a:r>
              <a:rPr lang="en-US" dirty="0">
                <a:latin typeface="PermianSlabSerifTypeface" panose="02000000000000000000" pitchFamily="50" charset="0"/>
              </a:rPr>
              <a:t>505 Deaderick Street, Suite 1800</a:t>
            </a:r>
          </a:p>
          <a:p>
            <a:pPr marL="0" indent="0" algn="ctr">
              <a:buNone/>
            </a:pPr>
            <a:r>
              <a:rPr lang="en-US" dirty="0">
                <a:latin typeface="PermianSlabSerifTypeface" panose="02000000000000000000" pitchFamily="50" charset="0"/>
              </a:rPr>
              <a:t>Nashville, TN  37243</a:t>
            </a:r>
          </a:p>
          <a:p>
            <a:pPr marL="0" indent="0" algn="ctr">
              <a:buNone/>
            </a:pPr>
            <a:r>
              <a:rPr lang="en-US" dirty="0">
                <a:latin typeface="PermianSlabSerifTypeface" panose="02000000000000000000" pitchFamily="50" charset="0"/>
              </a:rPr>
              <a:t>615-741-3681 </a:t>
            </a:r>
          </a:p>
          <a:p>
            <a:pPr marL="0" indent="0" algn="ctr">
              <a:buNone/>
            </a:pPr>
            <a:endParaRPr lang="en-US" dirty="0">
              <a:latin typeface="PermianSlabSerifTypeface" panose="02000000000000000000" pitchFamily="50" charset="0"/>
            </a:endParaRPr>
          </a:p>
          <a:p>
            <a:pPr marL="0" indent="0" algn="ctr">
              <a:buNone/>
            </a:pPr>
            <a:r>
              <a:rPr lang="en-US" dirty="0">
                <a:latin typeface="PermianSlabSerifTypeface" panose="02000000000000000000" pitchFamily="50" charset="0"/>
              </a:rPr>
              <a:t>Yolando Y. Jackson </a:t>
            </a:r>
          </a:p>
          <a:p>
            <a:pPr marL="0" indent="0" algn="ctr">
              <a:buNone/>
            </a:pPr>
            <a:r>
              <a:rPr lang="en-US" dirty="0">
                <a:latin typeface="PermianSlabSerifTypeface" panose="02000000000000000000" pitchFamily="50" charset="0"/>
              </a:rPr>
              <a:t>Program Manager</a:t>
            </a:r>
          </a:p>
        </p:txBody>
      </p:sp>
    </p:spTree>
    <p:extLst>
      <p:ext uri="{BB962C8B-B14F-4D97-AF65-F5344CB8AC3E}">
        <p14:creationId xmlns:p14="http://schemas.microsoft.com/office/powerpoint/2010/main" val="39228709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en-US" dirty="0"/>
              <a:t>Post Training Assessment</a:t>
            </a:r>
            <a:br>
              <a:rPr lang="en-US" dirty="0"/>
            </a:br>
            <a:br>
              <a:rPr lang="en-US"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43000"/>
            <a:ext cx="8839200" cy="4958465"/>
          </a:xfrm>
        </p:spPr>
        <p:txBody>
          <a:bodyPr>
            <a:normAutofit fontScale="92500"/>
          </a:bodyPr>
          <a:lstStyle/>
          <a:p>
            <a:pPr marL="0" indent="0" algn="ctr">
              <a:buNone/>
            </a:pPr>
            <a:r>
              <a:rPr lang="en-US" dirty="0">
                <a:latin typeface="PermianSlabSerifTypeface" panose="02000000000000000000" pitchFamily="50" charset="0"/>
              </a:rPr>
              <a:t>The post training assessment is a Word document.  It includes a section for Contractor EEO Officer identification.</a:t>
            </a:r>
          </a:p>
          <a:p>
            <a:pPr marL="0" indent="0" algn="ctr">
              <a:buNone/>
            </a:pPr>
            <a:r>
              <a:rPr lang="en-US" dirty="0">
                <a:latin typeface="PermianSlabSerifTypeface" panose="02000000000000000000" pitchFamily="50" charset="0"/>
              </a:rPr>
              <a:t> </a:t>
            </a:r>
          </a:p>
          <a:p>
            <a:pPr marL="0" indent="0" algn="ctr">
              <a:buNone/>
            </a:pPr>
            <a:r>
              <a:rPr lang="en-US" dirty="0">
                <a:latin typeface="PermianSlabSerifTypeface" panose="02000000000000000000" pitchFamily="50" charset="0"/>
              </a:rPr>
              <a:t>  </a:t>
            </a:r>
          </a:p>
          <a:p>
            <a:pPr marL="0" indent="0" algn="ctr">
              <a:buNone/>
            </a:pPr>
            <a:r>
              <a:rPr lang="en-US" dirty="0">
                <a:latin typeface="PermianSlabSerifTypeface" panose="02000000000000000000" pitchFamily="50" charset="0"/>
              </a:rPr>
              <a:t>After completion, email the document as an attachment to </a:t>
            </a:r>
          </a:p>
          <a:p>
            <a:pPr marL="0" indent="0" algn="ctr">
              <a:buNone/>
            </a:pPr>
            <a:r>
              <a:rPr lang="en-US" dirty="0">
                <a:latin typeface="PermianSlabSerifTypeface" panose="02000000000000000000" pitchFamily="50" charset="0"/>
                <a:hlinkClick r:id="rId3"/>
              </a:rPr>
              <a:t>EEO-AAProgram@tn.gov</a:t>
            </a:r>
            <a:endParaRPr lang="en-US" dirty="0">
              <a:latin typeface="PermianSlabSerifTypeface" panose="02000000000000000000" pitchFamily="50" charset="0"/>
            </a:endParaRPr>
          </a:p>
          <a:p>
            <a:pPr marL="0" indent="0" algn="ctr">
              <a:buNone/>
            </a:pPr>
            <a:endParaRPr lang="en-US" dirty="0">
              <a:latin typeface="PermianSlabSerifTypeface" panose="02000000000000000000" pitchFamily="50" charset="0"/>
            </a:endParaRPr>
          </a:p>
          <a:p>
            <a:pPr marL="0" indent="0" algn="ctr">
              <a:buNone/>
            </a:pPr>
            <a:r>
              <a:rPr lang="en-US" dirty="0">
                <a:latin typeface="PermianSlabSerifTypeface" panose="02000000000000000000" pitchFamily="50" charset="0"/>
              </a:rPr>
              <a:t>  available at the link below</a:t>
            </a:r>
            <a:endParaRPr kumimoji="0" lang="en-US" altLang="en-US" sz="1400" b="1" i="0" u="none" strike="noStrike" kern="0" cap="none" spc="0" normalizeH="0" baseline="0" noProof="0" dirty="0">
              <a:ln>
                <a:noFill/>
              </a:ln>
              <a:solidFill>
                <a:srgbClr val="000000"/>
              </a:solidFill>
              <a:effectLst/>
              <a:highlight>
                <a:srgbClr val="FFFF00"/>
              </a:highlight>
              <a:uLnTx/>
              <a:uFillTx/>
              <a:latin typeface="PermianSlabSerifTypeface" panose="02000000000000000000" pitchFamily="50" charset="0"/>
              <a:ea typeface="+mn-ea"/>
              <a:cs typeface="+mn-cs"/>
            </a:endParaRPr>
          </a:p>
          <a:p>
            <a:pPr marL="0" indent="0" algn="ctr">
              <a:buNone/>
            </a:pPr>
            <a:r>
              <a:rPr lang="en-US" altLang="en-US" sz="3000" dirty="0">
                <a:latin typeface="PermianSlabSerifTypeface" panose="02000000000000000000" pitchFamily="50" charset="0"/>
                <a:hlinkClick r:id="rId4"/>
              </a:rPr>
              <a:t>https://www.tn.gov/tdot/civil-rights/affirmative-action-program/affirmative-action-training.html</a:t>
            </a:r>
            <a:endParaRPr lang="en-US" altLang="en-US" sz="3000" dirty="0">
              <a:latin typeface="PermianSlabSerifTypeface" panose="02000000000000000000" pitchFamily="50" charset="0"/>
            </a:endParaRPr>
          </a:p>
          <a:p>
            <a:pPr marL="0" indent="0" algn="ctr">
              <a:buNone/>
            </a:pPr>
            <a:r>
              <a:rPr lang="en-US" altLang="en-US" sz="3200" dirty="0">
                <a:latin typeface="PermianSlabSerifTypeface" panose="02000000000000000000" pitchFamily="50" charset="0"/>
              </a:rPr>
              <a:t> </a:t>
            </a:r>
            <a:endParaRPr lang="en-US" dirty="0">
              <a:latin typeface="PermianSlabSerifTypeface" panose="02000000000000000000" pitchFamily="50" charset="0"/>
            </a:endParaRPr>
          </a:p>
          <a:p>
            <a:pPr marL="0" indent="0" algn="ctr">
              <a:buNone/>
            </a:pPr>
            <a:endParaRPr lang="en-US" dirty="0">
              <a:latin typeface="PermianSlabSerifTypeface" panose="02000000000000000000" pitchFamily="50" charset="0"/>
            </a:endParaRPr>
          </a:p>
          <a:p>
            <a:pPr marL="0" indent="0" algn="ctr">
              <a:buNone/>
            </a:pPr>
            <a:endParaRPr lang="en-US" dirty="0"/>
          </a:p>
        </p:txBody>
      </p:sp>
    </p:spTree>
    <p:extLst>
      <p:ext uri="{BB962C8B-B14F-4D97-AF65-F5344CB8AC3E}">
        <p14:creationId xmlns:p14="http://schemas.microsoft.com/office/powerpoint/2010/main" val="5772468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r>
              <a:rPr lang="en-US" dirty="0"/>
              <a:t>\</a:t>
            </a:r>
            <a:br>
              <a:rPr lang="en-US" dirty="0"/>
            </a:br>
            <a:br>
              <a:rPr lang="en-US"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152400" y="1143000"/>
            <a:ext cx="8839200" cy="4958465"/>
          </a:xfrm>
        </p:spPr>
        <p:txBody>
          <a:bodyPr>
            <a:normAutofit/>
          </a:bodyPr>
          <a:lstStyle/>
          <a:p>
            <a:pPr marL="0" indent="0" algn="ctr">
              <a:buNone/>
            </a:pPr>
            <a:r>
              <a:rPr lang="en-US" dirty="0"/>
              <a:t> </a:t>
            </a:r>
          </a:p>
          <a:p>
            <a:pPr marL="0" indent="0" algn="ctr">
              <a:buNone/>
            </a:pPr>
            <a:endParaRPr lang="en-US" dirty="0"/>
          </a:p>
          <a:p>
            <a:pPr marL="0" indent="0" algn="ctr">
              <a:buNone/>
            </a:pPr>
            <a:endParaRPr lang="en-US" dirty="0"/>
          </a:p>
          <a:p>
            <a:pPr marL="0" indent="0" algn="ctr">
              <a:buNone/>
            </a:pPr>
            <a:endParaRPr lang="en-US" dirty="0"/>
          </a:p>
        </p:txBody>
      </p:sp>
      <p:pic>
        <p:nvPicPr>
          <p:cNvPr id="3" name="Picture 2">
            <a:extLst>
              <a:ext uri="{FF2B5EF4-FFF2-40B4-BE49-F238E27FC236}">
                <a16:creationId xmlns:a16="http://schemas.microsoft.com/office/drawing/2014/main" id="{7184BDD0-E008-B43F-D13E-2D0E5FB14509}"/>
              </a:ext>
            </a:extLst>
          </p:cNvPr>
          <p:cNvPicPr>
            <a:picLocks noChangeAspect="1"/>
          </p:cNvPicPr>
          <p:nvPr/>
        </p:nvPicPr>
        <p:blipFill>
          <a:blip r:embed="rId3"/>
          <a:stretch>
            <a:fillRect/>
          </a:stretch>
        </p:blipFill>
        <p:spPr>
          <a:xfrm>
            <a:off x="904938" y="2343818"/>
            <a:ext cx="7334124" cy="2170364"/>
          </a:xfrm>
          <a:prstGeom prst="rect">
            <a:avLst/>
          </a:prstGeom>
        </p:spPr>
      </p:pic>
    </p:spTree>
    <p:extLst>
      <p:ext uri="{BB962C8B-B14F-4D97-AF65-F5344CB8AC3E}">
        <p14:creationId xmlns:p14="http://schemas.microsoft.com/office/powerpoint/2010/main" val="644376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r>
              <a:rPr lang="en-US" dirty="0"/>
              <a:t>Primary Authorities</a:t>
            </a: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p:txBody>
          <a:bodyPr>
            <a:normAutofit fontScale="77500" lnSpcReduction="20000"/>
          </a:bodyPr>
          <a:lstStyle/>
          <a:p>
            <a:pPr>
              <a:lnSpc>
                <a:spcPct val="150000"/>
              </a:lnSpc>
            </a:pPr>
            <a:r>
              <a:rPr lang="en-US" dirty="0">
                <a:latin typeface="PermianSlabSerifTypeface" panose="02000000000000000000" pitchFamily="50" charset="0"/>
              </a:rPr>
              <a:t>Title VI and VII of the Civil Rights Act of 1964</a:t>
            </a:r>
          </a:p>
          <a:p>
            <a:pPr>
              <a:lnSpc>
                <a:spcPct val="150000"/>
              </a:lnSpc>
            </a:pPr>
            <a:r>
              <a:rPr lang="en-US" dirty="0">
                <a:latin typeface="PermianSlabSerifTypeface" panose="02000000000000000000" pitchFamily="50" charset="0"/>
              </a:rPr>
              <a:t>23 USC 140 – Federal-Aid Highway Act of 1968</a:t>
            </a:r>
          </a:p>
          <a:p>
            <a:pPr>
              <a:lnSpc>
                <a:spcPct val="150000"/>
              </a:lnSpc>
            </a:pPr>
            <a:r>
              <a:rPr lang="en-US" dirty="0">
                <a:latin typeface="PermianSlabSerifTypeface" panose="02000000000000000000" pitchFamily="50" charset="0"/>
              </a:rPr>
              <a:t>Age Discrimination Act of 1975</a:t>
            </a:r>
          </a:p>
          <a:p>
            <a:pPr>
              <a:lnSpc>
                <a:spcPct val="150000"/>
              </a:lnSpc>
            </a:pPr>
            <a:r>
              <a:rPr lang="en-US" dirty="0">
                <a:latin typeface="PermianSlabSerifTypeface" panose="02000000000000000000" pitchFamily="50" charset="0"/>
              </a:rPr>
              <a:t>Executive Order (E.O.) 11246</a:t>
            </a:r>
          </a:p>
          <a:p>
            <a:pPr>
              <a:lnSpc>
                <a:spcPct val="150000"/>
              </a:lnSpc>
            </a:pPr>
            <a:r>
              <a:rPr lang="en-US" dirty="0">
                <a:latin typeface="PermianSlabSerifTypeface" panose="02000000000000000000" pitchFamily="50" charset="0"/>
              </a:rPr>
              <a:t>41 CFR 60/ 49 CFR 21 &amp; 26</a:t>
            </a:r>
          </a:p>
          <a:p>
            <a:pPr>
              <a:lnSpc>
                <a:spcPct val="150000"/>
              </a:lnSpc>
            </a:pPr>
            <a:r>
              <a:rPr lang="en-US" dirty="0">
                <a:latin typeface="PermianSlabSerifTypeface" panose="02000000000000000000" pitchFamily="50" charset="0"/>
              </a:rPr>
              <a:t>Goals and Standard Federal EEO Construction </a:t>
            </a:r>
          </a:p>
          <a:p>
            <a:pPr>
              <a:lnSpc>
                <a:spcPct val="150000"/>
              </a:lnSpc>
            </a:pPr>
            <a:r>
              <a:rPr lang="en-US" dirty="0">
                <a:latin typeface="PermianSlabSerifTypeface" panose="02000000000000000000" pitchFamily="50" charset="0"/>
              </a:rPr>
              <a:t>Contract Specifications</a:t>
            </a:r>
          </a:p>
          <a:p>
            <a:pPr>
              <a:lnSpc>
                <a:spcPct val="150000"/>
              </a:lnSpc>
            </a:pPr>
            <a:r>
              <a:rPr lang="en-US" dirty="0">
                <a:latin typeface="PermianSlabSerifTypeface" panose="02000000000000000000" pitchFamily="50" charset="0"/>
              </a:rPr>
              <a:t>TN Contract Special Provisions 1230, 1231 &amp; 1232</a:t>
            </a:r>
          </a:p>
          <a:p>
            <a:pPr>
              <a:lnSpc>
                <a:spcPct val="150000"/>
              </a:lnSpc>
            </a:pPr>
            <a:r>
              <a:rPr lang="en-US" dirty="0">
                <a:latin typeface="PermianSlabSerifTypeface" panose="02000000000000000000" pitchFamily="50" charset="0"/>
              </a:rPr>
              <a:t>23 CFR 230 - Subparts A, B, C and D</a:t>
            </a:r>
          </a:p>
          <a:p>
            <a:pPr>
              <a:lnSpc>
                <a:spcPct val="150000"/>
              </a:lnSpc>
            </a:pPr>
            <a:r>
              <a:rPr lang="en-US" dirty="0">
                <a:latin typeface="PermianSlabSerifTypeface" panose="02000000000000000000" pitchFamily="50" charset="0"/>
              </a:rPr>
              <a:t>23 CFR 635 - Subparts A D and E</a:t>
            </a:r>
          </a:p>
          <a:p>
            <a:pPr>
              <a:lnSpc>
                <a:spcPct val="150000"/>
              </a:lnSpc>
            </a:pPr>
            <a:r>
              <a:rPr lang="en-US" dirty="0">
                <a:latin typeface="PermianSlabSerifTypeface" panose="02000000000000000000" pitchFamily="50" charset="0"/>
              </a:rPr>
              <a:t>Form FHWA 1273</a:t>
            </a:r>
          </a:p>
        </p:txBody>
      </p:sp>
    </p:spTree>
    <p:extLst>
      <p:ext uri="{BB962C8B-B14F-4D97-AF65-F5344CB8AC3E}">
        <p14:creationId xmlns:p14="http://schemas.microsoft.com/office/powerpoint/2010/main" val="575661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r>
              <a:rPr lang="en-US" dirty="0"/>
              <a:t>TDOT’s Goals Are To Ensure</a:t>
            </a: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p:txBody>
          <a:bodyPr>
            <a:normAutofit fontScale="70000" lnSpcReduction="20000"/>
          </a:bodyPr>
          <a:lstStyle/>
          <a:p>
            <a:pPr>
              <a:lnSpc>
                <a:spcPct val="120000"/>
              </a:lnSpc>
            </a:pPr>
            <a:r>
              <a:rPr lang="en-US" dirty="0">
                <a:latin typeface="PermianSlabSerifTypeface" panose="02000000000000000000" pitchFamily="50" charset="0"/>
              </a:rPr>
              <a:t>Nondiscrimination in contractor’s selection and retention of subcontractors, material suppliers and vendors.</a:t>
            </a:r>
          </a:p>
          <a:p>
            <a:pPr>
              <a:lnSpc>
                <a:spcPct val="120000"/>
              </a:lnSpc>
            </a:pPr>
            <a:endParaRPr lang="en-US" dirty="0">
              <a:latin typeface="PermianSlabSerifTypeface" panose="02000000000000000000" pitchFamily="50" charset="0"/>
            </a:endParaRPr>
          </a:p>
          <a:p>
            <a:pPr>
              <a:lnSpc>
                <a:spcPct val="120000"/>
              </a:lnSpc>
            </a:pPr>
            <a:r>
              <a:rPr lang="en-US" dirty="0">
                <a:latin typeface="PermianSlabSerifTypeface" panose="02000000000000000000" pitchFamily="50" charset="0"/>
              </a:rPr>
              <a:t>Adequate representation and utilization of minorities and females (by craft/trade) in the contractor’s workforce.</a:t>
            </a:r>
          </a:p>
          <a:p>
            <a:pPr>
              <a:lnSpc>
                <a:spcPct val="120000"/>
              </a:lnSpc>
            </a:pPr>
            <a:endParaRPr lang="en-US" dirty="0">
              <a:latin typeface="PermianSlabSerifTypeface" panose="02000000000000000000" pitchFamily="50" charset="0"/>
            </a:endParaRPr>
          </a:p>
          <a:p>
            <a:pPr>
              <a:lnSpc>
                <a:spcPct val="120000"/>
              </a:lnSpc>
            </a:pPr>
            <a:r>
              <a:rPr lang="en-US" dirty="0">
                <a:latin typeface="PermianSlabSerifTypeface" panose="02000000000000000000" pitchFamily="50" charset="0"/>
              </a:rPr>
              <a:t>Good Faith Efforts (GFE) in meeting Disadvantaged Business Enterprises (DBE) requirements, On-the-Job Training (OJT) and Training Special Provisions (TSP) contained in Form FHWA-1273.</a:t>
            </a:r>
          </a:p>
          <a:p>
            <a:pPr>
              <a:lnSpc>
                <a:spcPct val="120000"/>
              </a:lnSpc>
            </a:pPr>
            <a:endParaRPr lang="en-US" dirty="0">
              <a:latin typeface="PermianSlabSerifTypeface" panose="02000000000000000000" pitchFamily="50" charset="0"/>
            </a:endParaRPr>
          </a:p>
          <a:p>
            <a:pPr>
              <a:lnSpc>
                <a:spcPct val="120000"/>
              </a:lnSpc>
            </a:pPr>
            <a:r>
              <a:rPr lang="en-US" dirty="0">
                <a:latin typeface="PermianSlabSerifTypeface" panose="02000000000000000000" pitchFamily="50" charset="0"/>
              </a:rPr>
              <a:t>The provision of EEO/AA, through co-existence of E.O. 11246 and 23 USC 140 requirements, as outlined in FHWA-1273 (23 CFR 230) and the “Federal Equal Employment Opportunity Construction Contract Specifications (41 CFR 60-4).” </a:t>
            </a:r>
          </a:p>
          <a:p>
            <a:pPr>
              <a:lnSpc>
                <a:spcPct val="120000"/>
              </a:lnSpc>
            </a:pPr>
            <a:endParaRPr lang="en-US" dirty="0">
              <a:latin typeface="PermianSlabSerifTypeface" panose="02000000000000000000" pitchFamily="50" charset="0"/>
            </a:endParaRPr>
          </a:p>
          <a:p>
            <a:pPr>
              <a:lnSpc>
                <a:spcPct val="120000"/>
              </a:lnSpc>
            </a:pPr>
            <a:r>
              <a:rPr lang="en-US" dirty="0">
                <a:latin typeface="PermianSlabSerifTypeface" panose="02000000000000000000" pitchFamily="50" charset="0"/>
              </a:rPr>
              <a:t>That Contractors, Consultants, Vendors and Suppliers are given all the assistance and training possible to help them identify and comply with the EEO laws and guidelines.</a:t>
            </a:r>
          </a:p>
          <a:p>
            <a:pPr>
              <a:lnSpc>
                <a:spcPct val="150000"/>
              </a:lnSpc>
            </a:pPr>
            <a:endParaRPr lang="en-US" dirty="0"/>
          </a:p>
        </p:txBody>
      </p:sp>
    </p:spTree>
    <p:extLst>
      <p:ext uri="{BB962C8B-B14F-4D97-AF65-F5344CB8AC3E}">
        <p14:creationId xmlns:p14="http://schemas.microsoft.com/office/powerpoint/2010/main" val="3382399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r>
              <a:rPr lang="en-US" dirty="0"/>
              <a:t>41 CFR 60-4</a:t>
            </a: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a:xfrm>
            <a:off x="228600" y="1447800"/>
            <a:ext cx="8763000" cy="4704465"/>
          </a:xfrm>
        </p:spPr>
        <p:txBody>
          <a:bodyPr>
            <a:normAutofit/>
          </a:bodyPr>
          <a:lstStyle/>
          <a:p>
            <a:r>
              <a:rPr lang="en-US" dirty="0">
                <a:latin typeface="PermianSlabSerifTypeface" panose="02000000000000000000" pitchFamily="50" charset="0"/>
              </a:rPr>
              <a:t>60-4.2(d) includes the required contract provisions for the goals and timetables for each trade. </a:t>
            </a:r>
          </a:p>
          <a:p>
            <a:endParaRPr lang="en-US" dirty="0">
              <a:latin typeface="PermianSlabSerifTypeface" panose="02000000000000000000" pitchFamily="50" charset="0"/>
            </a:endParaRPr>
          </a:p>
          <a:p>
            <a:r>
              <a:rPr lang="en-US" dirty="0">
                <a:latin typeface="PermianSlabSerifTypeface" panose="02000000000000000000" pitchFamily="50" charset="0"/>
              </a:rPr>
              <a:t>60-4.3 contains the sixteen primary “Standard Federal EEO Construction Contract Specifications.”</a:t>
            </a:r>
          </a:p>
          <a:p>
            <a:endParaRPr lang="en-US" dirty="0">
              <a:latin typeface="PermianSlabSerifTypeface" panose="02000000000000000000" pitchFamily="50" charset="0"/>
            </a:endParaRPr>
          </a:p>
          <a:p>
            <a:r>
              <a:rPr lang="en-US" dirty="0">
                <a:latin typeface="PermianSlabSerifTypeface" panose="02000000000000000000" pitchFamily="50" charset="0"/>
              </a:rPr>
              <a:t>The following sixteen Standard EEO/AA Specifications apply to all Contractors and Subcontractors at any tier. </a:t>
            </a:r>
          </a:p>
          <a:p>
            <a:pPr>
              <a:lnSpc>
                <a:spcPct val="150000"/>
              </a:lnSpc>
            </a:pPr>
            <a:endParaRPr lang="en-US" dirty="0"/>
          </a:p>
        </p:txBody>
      </p:sp>
    </p:spTree>
    <p:extLst>
      <p:ext uri="{BB962C8B-B14F-4D97-AF65-F5344CB8AC3E}">
        <p14:creationId xmlns:p14="http://schemas.microsoft.com/office/powerpoint/2010/main" val="3432415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41 CFR 60-4.3 (a) 7.a. - Specification # 1</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p:txBody>
          <a:bodyPr>
            <a:normAutofit fontScale="92500" lnSpcReduction="20000"/>
          </a:bodyPr>
          <a:lstStyle/>
          <a:p>
            <a:pPr>
              <a:lnSpc>
                <a:spcPct val="150000"/>
              </a:lnSpc>
            </a:pPr>
            <a:r>
              <a:rPr lang="en-US" dirty="0">
                <a:latin typeface="PermianSlabSerifTypeface" panose="02000000000000000000" pitchFamily="50" charset="0"/>
              </a:rPr>
              <a:t>Contractors and subcontractors</a:t>
            </a:r>
          </a:p>
          <a:p>
            <a:pPr lvl="1">
              <a:lnSpc>
                <a:spcPct val="150000"/>
              </a:lnSpc>
              <a:buFont typeface="Open Sans" panose="020B0606030504020204" pitchFamily="34" charset="0"/>
              <a:buChar char="–"/>
            </a:pPr>
            <a:r>
              <a:rPr lang="en-US" sz="2200" dirty="0">
                <a:latin typeface="PermianSlabSerifTypeface" panose="02000000000000000000" pitchFamily="50" charset="0"/>
              </a:rPr>
              <a:t>Ensure and maintain a working environment free of harassment, intimidation, and coercion at all sites, and in all facilities at which the Contractor's employees are assigned to work,</a:t>
            </a:r>
          </a:p>
          <a:p>
            <a:pPr lvl="1">
              <a:lnSpc>
                <a:spcPct val="150000"/>
              </a:lnSpc>
              <a:buFont typeface="Open Sans" panose="020B0606030504020204" pitchFamily="34" charset="0"/>
              <a:buChar char="–"/>
            </a:pPr>
            <a:r>
              <a:rPr lang="en-US" sz="2200" dirty="0">
                <a:latin typeface="PermianSlabSerifTypeface" panose="02000000000000000000" pitchFamily="50" charset="0"/>
              </a:rPr>
              <a:t>Where possible, will assign two or more women to each construction project, and</a:t>
            </a:r>
          </a:p>
          <a:p>
            <a:pPr lvl="1">
              <a:lnSpc>
                <a:spcPct val="150000"/>
              </a:lnSpc>
              <a:buFont typeface="Open Sans" panose="020B0606030504020204" pitchFamily="34" charset="0"/>
              <a:buChar char="–"/>
            </a:pPr>
            <a:r>
              <a:rPr lang="en-US" sz="2200" dirty="0">
                <a:latin typeface="PermianSlabSerifTypeface" panose="02000000000000000000" pitchFamily="50" charset="0"/>
              </a:rPr>
              <a:t>Shall specifically ensure that all foremen, superintendents, and other on-site supervisory personnel are aware of and carry out the Contractor's obligation to maintain such a working environment, with specific attention to minority or female individuals working at such sites or in such facilities.</a:t>
            </a:r>
          </a:p>
        </p:txBody>
      </p:sp>
    </p:spTree>
    <p:extLst>
      <p:ext uri="{BB962C8B-B14F-4D97-AF65-F5344CB8AC3E}">
        <p14:creationId xmlns:p14="http://schemas.microsoft.com/office/powerpoint/2010/main" val="2471923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B07C74-4CFB-7892-4A53-333A8181593B}"/>
              </a:ext>
            </a:extLst>
          </p:cNvPr>
          <p:cNvSpPr>
            <a:spLocks noGrp="1"/>
          </p:cNvSpPr>
          <p:nvPr>
            <p:ph type="title"/>
          </p:nvPr>
        </p:nvSpPr>
        <p:spPr/>
        <p:txBody>
          <a:bodyPr/>
          <a:lstStyle/>
          <a:p>
            <a:pPr algn="ctr"/>
            <a:br>
              <a:rPr lang="en-US" dirty="0"/>
            </a:br>
            <a:br>
              <a:rPr lang="en-US" dirty="0"/>
            </a:br>
            <a:br>
              <a:rPr lang="en-US" dirty="0"/>
            </a:br>
            <a:br>
              <a:rPr lang="en-US" dirty="0"/>
            </a:br>
            <a:br>
              <a:rPr lang="en-US" dirty="0"/>
            </a:br>
            <a:br>
              <a:rPr lang="en-US" dirty="0"/>
            </a:br>
            <a:r>
              <a:rPr lang="pt-BR" dirty="0"/>
              <a:t>41 CFR 60-4.3 (a) 7.b. - Specification # 2</a:t>
            </a:r>
            <a:br>
              <a:rPr lang="pt-BR" dirty="0"/>
            </a:br>
            <a:br>
              <a:rPr lang="pt-BR" dirty="0"/>
            </a:br>
            <a:br>
              <a:rPr lang="en-US" dirty="0"/>
            </a:br>
            <a:br>
              <a:rPr lang="en-US" dirty="0"/>
            </a:br>
            <a:br>
              <a:rPr lang="en-US" dirty="0"/>
            </a:br>
            <a:br>
              <a:rPr lang="en-US" dirty="0"/>
            </a:br>
            <a:endParaRPr lang="en-US" dirty="0"/>
          </a:p>
        </p:txBody>
      </p:sp>
      <p:sp>
        <p:nvSpPr>
          <p:cNvPr id="6" name="Content Placeholder 5">
            <a:extLst>
              <a:ext uri="{FF2B5EF4-FFF2-40B4-BE49-F238E27FC236}">
                <a16:creationId xmlns:a16="http://schemas.microsoft.com/office/drawing/2014/main" id="{EEB6250C-D442-A610-44AF-5D8E81557EB9}"/>
              </a:ext>
            </a:extLst>
          </p:cNvPr>
          <p:cNvSpPr>
            <a:spLocks noGrp="1"/>
          </p:cNvSpPr>
          <p:nvPr>
            <p:ph idx="1"/>
          </p:nvPr>
        </p:nvSpPr>
        <p:spPr/>
        <p:txBody>
          <a:bodyPr>
            <a:normAutofit/>
          </a:bodyPr>
          <a:lstStyle/>
          <a:p>
            <a:pPr>
              <a:lnSpc>
                <a:spcPct val="150000"/>
              </a:lnSpc>
            </a:pPr>
            <a:r>
              <a:rPr lang="en-US" dirty="0">
                <a:latin typeface="PermianSlabSerifTypeface" panose="02000000000000000000" pitchFamily="50" charset="0"/>
              </a:rPr>
              <a:t>Contractors and subcontractors</a:t>
            </a:r>
          </a:p>
          <a:p>
            <a:pPr lvl="1">
              <a:buFont typeface="Open Sans" panose="020B0606030504020204" pitchFamily="34" charset="0"/>
              <a:buChar char="–"/>
            </a:pPr>
            <a:r>
              <a:rPr lang="en-US" sz="2200" dirty="0">
                <a:latin typeface="PermianSlabSerifTypeface" panose="02000000000000000000" pitchFamily="50" charset="0"/>
              </a:rPr>
              <a:t>Establish and maintain a current list of minority and female recruitment sources, </a:t>
            </a:r>
          </a:p>
          <a:p>
            <a:pPr lvl="1">
              <a:buFont typeface="Open Sans" panose="020B0606030504020204" pitchFamily="34" charset="0"/>
              <a:buChar char="–"/>
            </a:pPr>
            <a:endParaRPr lang="en-US" sz="2200" dirty="0">
              <a:latin typeface="PermianSlabSerifTypeface" panose="02000000000000000000" pitchFamily="50" charset="0"/>
            </a:endParaRPr>
          </a:p>
          <a:p>
            <a:pPr lvl="1">
              <a:buFont typeface="Open Sans" panose="020B0606030504020204" pitchFamily="34" charset="0"/>
              <a:buChar char="–"/>
            </a:pPr>
            <a:r>
              <a:rPr lang="en-US" sz="2200" dirty="0">
                <a:latin typeface="PermianSlabSerifTypeface" panose="02000000000000000000" pitchFamily="50" charset="0"/>
              </a:rPr>
              <a:t>Provide written notification to minority and female recruitment sources and to community organizations  when the Contractor or its unions have employment opportunities available, and </a:t>
            </a:r>
          </a:p>
          <a:p>
            <a:pPr lvl="1">
              <a:buFont typeface="Open Sans" panose="020B0606030504020204" pitchFamily="34" charset="0"/>
              <a:buChar char="–"/>
            </a:pPr>
            <a:endParaRPr lang="en-US" sz="2200" dirty="0">
              <a:latin typeface="PermianSlabSerifTypeface" panose="02000000000000000000" pitchFamily="50" charset="0"/>
            </a:endParaRPr>
          </a:p>
          <a:p>
            <a:pPr lvl="1">
              <a:buFont typeface="Open Sans" panose="020B0606030504020204" pitchFamily="34" charset="0"/>
              <a:buChar char="–"/>
            </a:pPr>
            <a:r>
              <a:rPr lang="en-US" sz="2200" dirty="0">
                <a:latin typeface="PermianSlabSerifTypeface" panose="02000000000000000000" pitchFamily="50" charset="0"/>
              </a:rPr>
              <a:t>Maintain a record of the organizations' responses.</a:t>
            </a:r>
          </a:p>
        </p:txBody>
      </p:sp>
    </p:spTree>
    <p:extLst>
      <p:ext uri="{BB962C8B-B14F-4D97-AF65-F5344CB8AC3E}">
        <p14:creationId xmlns:p14="http://schemas.microsoft.com/office/powerpoint/2010/main" val="8919083"/>
      </p:ext>
    </p:extLst>
  </p:cSld>
  <p:clrMapOvr>
    <a:masterClrMapping/>
  </p:clrMapOvr>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1_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8100">
          <a:solidFill>
            <a:schemeClr val="bg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2_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25329</TotalTime>
  <Words>4092</Words>
  <Application>Microsoft Office PowerPoint</Application>
  <PresentationFormat>On-screen Show (4:3)</PresentationFormat>
  <Paragraphs>299</Paragraphs>
  <Slides>43</Slides>
  <Notes>7</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43</vt:i4>
      </vt:variant>
    </vt:vector>
  </HeadingPairs>
  <TitlesOfParts>
    <vt:vector size="51" baseType="lpstr">
      <vt:lpstr>Arial</vt:lpstr>
      <vt:lpstr>Calibri</vt:lpstr>
      <vt:lpstr>Open Sans</vt:lpstr>
      <vt:lpstr>PermianSlabSerifTypeface</vt:lpstr>
      <vt:lpstr>Wingdings</vt:lpstr>
      <vt:lpstr>PowerPoint B</vt:lpstr>
      <vt:lpstr>1_PowerPoint B</vt:lpstr>
      <vt:lpstr>2_PowerPoint B</vt:lpstr>
      <vt:lpstr> Equal Employment Opportunity  Affirmative Action Program  Annual EEO Officers Online Training  This presentation may be downloaded to your PC to complete the training session at your own pace.  </vt:lpstr>
      <vt:lpstr> Post Training Assessment Notice </vt:lpstr>
      <vt:lpstr> TDOT’s Position Statement </vt:lpstr>
      <vt:lpstr>  Training Objective  </vt:lpstr>
      <vt:lpstr>   Primary Authorities   </vt:lpstr>
      <vt:lpstr>    TDOT’s Goals Are To Ensure    </vt:lpstr>
      <vt:lpstr>    41 CFR 60-4    </vt:lpstr>
      <vt:lpstr>      41 CFR 60-4.3 (a) 7.a. - Specification # 1      </vt:lpstr>
      <vt:lpstr>      41 CFR 60-4.3 (a) 7.b. - Specification # 2      </vt:lpstr>
      <vt:lpstr>      41 CFR 60-4.3 (a) 7.c. - Specification # 3      </vt:lpstr>
      <vt:lpstr>      41 CFR 60-4.3 (a) 7.d. - Specification # 4      </vt:lpstr>
      <vt:lpstr>      41 CFR 60-4.3 (a) 7.e. - Specification # 5      </vt:lpstr>
      <vt:lpstr>      41 CFR 60-4.3 (a) 7.f. - Specification # 6      </vt:lpstr>
      <vt:lpstr>      41 CFR 60-4.3 (a) 7.g. - Specification # 7      </vt:lpstr>
      <vt:lpstr>      41 CFR 60-4.3 (a) 7.h. - Specification # 8      </vt:lpstr>
      <vt:lpstr>      41 CFR 60-4.3 (a) 7.i. - Specification # 9      </vt:lpstr>
      <vt:lpstr>      41 CFR 60-4.3 (a) 7.j. - Specification # 10      </vt:lpstr>
      <vt:lpstr>      41 CFR 60-4.3 (a) 7.k. - Specification # 11      </vt:lpstr>
      <vt:lpstr>      41 CFR 60-4.3 (a) 7.l. - Specification # 12      </vt:lpstr>
      <vt:lpstr>      41 CFR 60-4.3 (a) 7.m. - Specification # 13      </vt:lpstr>
      <vt:lpstr>      41 CFR 60-4.3 (a) 7.n. - Specification # 14      </vt:lpstr>
      <vt:lpstr>      41 CFR 60-4.3 (a) 7.o. - Specification # 15      </vt:lpstr>
      <vt:lpstr>      41 CFR 60-4.3 (a) 7.p. - Specification # 16      </vt:lpstr>
      <vt:lpstr>    (FHWA Form– 1273)    </vt:lpstr>
      <vt:lpstr>      (FHWA Form– 1273) Non-Discrimination Contract Provisions      </vt:lpstr>
      <vt:lpstr>      1. EEO Policy Statement      </vt:lpstr>
      <vt:lpstr>      2. EEO OFFICER      </vt:lpstr>
      <vt:lpstr>      3. Dissemination of Policy      </vt:lpstr>
      <vt:lpstr>      4. Recruitment – “An Equal Opportunity Employer”      </vt:lpstr>
      <vt:lpstr>      5. Personnel Actions      </vt:lpstr>
      <vt:lpstr>      6. Training and Promotion      </vt:lpstr>
      <vt:lpstr>      7. Unions      </vt:lpstr>
      <vt:lpstr>8. Reasonable Accommodation for Applicants/Employees with Disabilities</vt:lpstr>
      <vt:lpstr>      9. Subcontractors and Suppliers       </vt:lpstr>
      <vt:lpstr>10. Assurances Required</vt:lpstr>
      <vt:lpstr>      11. Records and Reports      </vt:lpstr>
      <vt:lpstr>      Form FHWA 1391      </vt:lpstr>
      <vt:lpstr>      Non-Segregated Facilities      </vt:lpstr>
      <vt:lpstr>Noncompliance with OJT Goals</vt:lpstr>
      <vt:lpstr>        Per Section 22(a) of the Federal-Aid Highway  Act of 1968       </vt:lpstr>
      <vt:lpstr>      Any questions should be addressed to:      </vt:lpstr>
      <vt:lpstr>      Post Training Assessment      </vt:lpstr>
      <vt:lpstr>     \      </vt:lpstr>
    </vt:vector>
  </TitlesOfParts>
  <Company>State of Tennessee: Finance &amp;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Wehlage</dc:creator>
  <cp:lastModifiedBy>Yolando Y. Jackson</cp:lastModifiedBy>
  <cp:revision>300</cp:revision>
  <cp:lastPrinted>2022-06-07T21:40:11Z</cp:lastPrinted>
  <dcterms:created xsi:type="dcterms:W3CDTF">2015-04-20T20:04:50Z</dcterms:created>
  <dcterms:modified xsi:type="dcterms:W3CDTF">2024-04-11T20:50:12Z</dcterms:modified>
</cp:coreProperties>
</file>